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97" r:id="rId5"/>
  </p:sldMasterIdLst>
  <p:notesMasterIdLst>
    <p:notesMasterId r:id="rId22"/>
  </p:notesMasterIdLst>
  <p:sldIdLst>
    <p:sldId id="296" r:id="rId6"/>
    <p:sldId id="297" r:id="rId7"/>
    <p:sldId id="298" r:id="rId8"/>
    <p:sldId id="299" r:id="rId9"/>
    <p:sldId id="300" r:id="rId10"/>
    <p:sldId id="301" r:id="rId11"/>
    <p:sldId id="302" r:id="rId12"/>
    <p:sldId id="304" r:id="rId13"/>
    <p:sldId id="305" r:id="rId14"/>
    <p:sldId id="306" r:id="rId15"/>
    <p:sldId id="308" r:id="rId16"/>
    <p:sldId id="309" r:id="rId17"/>
    <p:sldId id="310" r:id="rId18"/>
    <p:sldId id="311" r:id="rId19"/>
    <p:sldId id="303" r:id="rId20"/>
    <p:sldId id="312" r:id="rId21"/>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E13F"/>
    <a:srgbClr val="77DC44"/>
    <a:srgbClr val="92D050"/>
    <a:srgbClr val="0C5832"/>
    <a:srgbClr val="FF0066"/>
    <a:srgbClr val="5BAFE3"/>
    <a:srgbClr val="203864"/>
    <a:srgbClr val="8C7766"/>
    <a:srgbClr val="443A32"/>
    <a:srgbClr val="6859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63" autoAdjust="0"/>
    <p:restoredTop sz="94674"/>
  </p:normalViewPr>
  <p:slideViewPr>
    <p:cSldViewPr snapToGrid="0" snapToObjects="1">
      <p:cViewPr>
        <p:scale>
          <a:sx n="80" d="100"/>
          <a:sy n="80" d="100"/>
        </p:scale>
        <p:origin x="979" y="2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5534155E-B2DD-4403-BB1E-434BF9ADD20D}" type="datetimeFigureOut">
              <a:rPr lang="en-US" smtClean="0"/>
              <a:t>2/2/2021</a:t>
            </a:fld>
            <a:endParaRPr lang="en-US"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AC0B0938-8C13-4B85-98C1-746D1D831966}" type="slidenum">
              <a:rPr lang="en-US" smtClean="0"/>
              <a:t>‹#›</a:t>
            </a:fld>
            <a:endParaRPr lang="en-US" dirty="0"/>
          </a:p>
        </p:txBody>
      </p:sp>
    </p:spTree>
    <p:extLst>
      <p:ext uri="{BB962C8B-B14F-4D97-AF65-F5344CB8AC3E}">
        <p14:creationId xmlns:p14="http://schemas.microsoft.com/office/powerpoint/2010/main" val="4229431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reen - Title Section">
    <p:spTree>
      <p:nvGrpSpPr>
        <p:cNvPr id="1" name=""/>
        <p:cNvGrpSpPr/>
        <p:nvPr/>
      </p:nvGrpSpPr>
      <p:grpSpPr>
        <a:xfrm>
          <a:off x="0" y="0"/>
          <a:ext cx="0" cy="0"/>
          <a:chOff x="0" y="0"/>
          <a:chExt cx="0" cy="0"/>
        </a:xfrm>
      </p:grpSpPr>
      <p:sp>
        <p:nvSpPr>
          <p:cNvPr id="6" name="object 3"/>
          <p:cNvSpPr/>
          <p:nvPr userDrawn="1"/>
        </p:nvSpPr>
        <p:spPr>
          <a:xfrm>
            <a:off x="0" y="0"/>
            <a:ext cx="12192000" cy="6858000"/>
          </a:xfrm>
          <a:custGeom>
            <a:avLst/>
            <a:gdLst/>
            <a:ahLst/>
            <a:cxnLst/>
            <a:rect l="l" t="t" r="r" b="b"/>
            <a:pathLst>
              <a:path w="9572625" h="7772400">
                <a:moveTo>
                  <a:pt x="0" y="7772400"/>
                </a:moveTo>
                <a:lnTo>
                  <a:pt x="9572625" y="7772400"/>
                </a:lnTo>
                <a:lnTo>
                  <a:pt x="9572625" y="0"/>
                </a:lnTo>
                <a:lnTo>
                  <a:pt x="0" y="0"/>
                </a:lnTo>
                <a:lnTo>
                  <a:pt x="0" y="7772400"/>
                </a:lnTo>
                <a:close/>
              </a:path>
            </a:pathLst>
          </a:custGeom>
          <a:solidFill>
            <a:srgbClr val="118049"/>
          </a:solidFill>
        </p:spPr>
        <p:txBody>
          <a:bodyPr wrap="square" lIns="0" tIns="0" rIns="0" bIns="0" rtlCol="0"/>
          <a:lstStyle/>
          <a:p>
            <a:endParaRPr dirty="0"/>
          </a:p>
        </p:txBody>
      </p:sp>
      <p:sp>
        <p:nvSpPr>
          <p:cNvPr id="15" name="Rectangle 14"/>
          <p:cNvSpPr/>
          <p:nvPr userDrawn="1"/>
        </p:nvSpPr>
        <p:spPr>
          <a:xfrm>
            <a:off x="4356101" y="1099778"/>
            <a:ext cx="7843717" cy="5758222"/>
          </a:xfrm>
          <a:prstGeom prst="rect">
            <a:avLst/>
          </a:prstGeom>
          <a:blipFill dpi="0" rotWithShape="1">
            <a:blip r:embed="rId2">
              <a:alphaModFix amt="55000"/>
            </a:blip>
            <a:srcRect/>
            <a:stretch>
              <a:fillRect r="-17152" b="-441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5"/>
          <p:cNvSpPr txBox="1">
            <a:spLocks/>
          </p:cNvSpPr>
          <p:nvPr userDrawn="1"/>
        </p:nvSpPr>
        <p:spPr>
          <a:xfrm>
            <a:off x="655561" y="6288262"/>
            <a:ext cx="4826675" cy="226839"/>
          </a:xfrm>
          <a:prstGeom prst="rect">
            <a:avLst/>
          </a:prstGeom>
        </p:spPr>
        <p:txBody>
          <a:bodyPr vert="horz" lIns="57150" tIns="28575" rIns="57150" bIns="28575" rtlCol="0">
            <a:noAutofit/>
          </a:bodyPr>
          <a:lstStyle>
            <a:lvl1pPr marL="0" indent="0" algn="l" defTabSz="1097280" rtl="0" eaLnBrk="1" latinLnBrk="0" hangingPunct="1">
              <a:lnSpc>
                <a:spcPct val="90000"/>
              </a:lnSpc>
              <a:spcBef>
                <a:spcPts val="1200"/>
              </a:spcBef>
              <a:buFont typeface="Arial" panose="020B0604020202020204" pitchFamily="34" charset="0"/>
              <a:buNone/>
              <a:defRPr sz="1920" kern="1200">
                <a:solidFill>
                  <a:schemeClr val="tx1"/>
                </a:solidFill>
                <a:latin typeface="+mn-lt"/>
                <a:ea typeface="+mn-ea"/>
                <a:cs typeface="+mn-cs"/>
              </a:defRPr>
            </a:lvl1pPr>
            <a:lvl2pPr marL="548640" indent="0" algn="l" defTabSz="1097280" rtl="0" eaLnBrk="1" latinLnBrk="0" hangingPunct="1">
              <a:lnSpc>
                <a:spcPct val="90000"/>
              </a:lnSpc>
              <a:spcBef>
                <a:spcPts val="600"/>
              </a:spcBef>
              <a:buFont typeface="Arial" panose="020B0604020202020204" pitchFamily="34" charset="0"/>
              <a:buNone/>
              <a:defRPr sz="1680" kern="1200">
                <a:solidFill>
                  <a:schemeClr val="tx1"/>
                </a:solidFill>
                <a:latin typeface="+mn-lt"/>
                <a:ea typeface="+mn-ea"/>
                <a:cs typeface="+mn-cs"/>
              </a:defRPr>
            </a:lvl2pPr>
            <a:lvl3pPr marL="1097280" indent="0" algn="l" defTabSz="1097280" rtl="0" eaLnBrk="1" latinLnBrk="0" hangingPunct="1">
              <a:lnSpc>
                <a:spcPct val="90000"/>
              </a:lnSpc>
              <a:spcBef>
                <a:spcPts val="600"/>
              </a:spcBef>
              <a:buFont typeface="Arial" panose="020B0604020202020204" pitchFamily="34" charset="0"/>
              <a:buNone/>
              <a:defRPr sz="1440" kern="1200">
                <a:solidFill>
                  <a:schemeClr val="tx1"/>
                </a:solidFill>
                <a:latin typeface="+mn-lt"/>
                <a:ea typeface="+mn-ea"/>
                <a:cs typeface="+mn-cs"/>
              </a:defRPr>
            </a:lvl3pPr>
            <a:lvl4pPr marL="164592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4pPr>
            <a:lvl5pPr marL="219456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5pPr>
            <a:lvl6pPr marL="274320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6pPr>
            <a:lvl7pPr marL="329184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7pPr>
            <a:lvl8pPr marL="384048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8pPr>
            <a:lvl9pPr marL="438912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9pPr>
          </a:lstStyle>
          <a:p>
            <a:pPr>
              <a:lnSpc>
                <a:spcPct val="100000"/>
              </a:lnSpc>
              <a:spcBef>
                <a:spcPts val="0"/>
              </a:spcBef>
            </a:pPr>
            <a:r>
              <a:rPr lang="en-US" sz="1200" dirty="0">
                <a:solidFill>
                  <a:schemeClr val="bg1"/>
                </a:solidFill>
                <a:latin typeface="Helvetica Neue" charset="0"/>
                <a:ea typeface="Helvetica Neue" charset="0"/>
                <a:cs typeface="Helvetica Neue" charset="0"/>
              </a:rPr>
              <a:t>www.davey.com</a:t>
            </a:r>
          </a:p>
        </p:txBody>
      </p:sp>
      <p:cxnSp>
        <p:nvCxnSpPr>
          <p:cNvPr id="8" name="Straight Connector 7"/>
          <p:cNvCxnSpPr/>
          <p:nvPr userDrawn="1"/>
        </p:nvCxnSpPr>
        <p:spPr>
          <a:xfrm flipV="1">
            <a:off x="702232" y="6233950"/>
            <a:ext cx="10795354" cy="20906"/>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hasCustomPrompt="1"/>
          </p:nvPr>
        </p:nvSpPr>
        <p:spPr>
          <a:xfrm>
            <a:off x="702232" y="2566059"/>
            <a:ext cx="6183598" cy="1600200"/>
          </a:xfrm>
        </p:spPr>
        <p:txBody>
          <a:bodyPr anchor="b">
            <a:noAutofit/>
          </a:bodyPr>
          <a:lstStyle>
            <a:lvl1pPr>
              <a:lnSpc>
                <a:spcPct val="80000"/>
              </a:lnSpc>
              <a:defRPr sz="4000" b="1">
                <a:solidFill>
                  <a:schemeClr val="bg1"/>
                </a:solidFill>
              </a:defRPr>
            </a:lvl1pPr>
          </a:lstStyle>
          <a:p>
            <a:r>
              <a:rPr lang="en-US" dirty="0"/>
              <a:t>TITLE</a:t>
            </a:r>
            <a:br>
              <a:rPr lang="en-US" dirty="0"/>
            </a:br>
            <a:r>
              <a:rPr lang="en-US" dirty="0"/>
              <a:t>SLIDE</a:t>
            </a:r>
          </a:p>
        </p:txBody>
      </p:sp>
      <p:sp>
        <p:nvSpPr>
          <p:cNvPr id="13" name="Text Placeholder 3"/>
          <p:cNvSpPr>
            <a:spLocks noGrp="1"/>
          </p:cNvSpPr>
          <p:nvPr>
            <p:ph type="body" sz="half" idx="2" hasCustomPrompt="1"/>
          </p:nvPr>
        </p:nvSpPr>
        <p:spPr>
          <a:xfrm>
            <a:off x="702232" y="4166259"/>
            <a:ext cx="6183598" cy="1783080"/>
          </a:xfrm>
        </p:spPr>
        <p:txBody>
          <a:bodyPr>
            <a:normAutofit/>
          </a:bodyPr>
          <a:lstStyle>
            <a:lvl1pPr marL="0" indent="0">
              <a:buFont typeface="Arial" panose="020B0604020202020204" pitchFamily="34" charset="0"/>
              <a:buNone/>
              <a:defRPr sz="1800">
                <a:solidFill>
                  <a:schemeClr val="bg1"/>
                </a:solidFill>
              </a:defRPr>
            </a:lvl1pPr>
            <a:lvl2pPr marL="457200" indent="0">
              <a:buFont typeface="Arial" panose="020B0604020202020204" pitchFamily="34" charset="0"/>
              <a:buNone/>
              <a:defRPr sz="1800">
                <a:solidFill>
                  <a:schemeClr val="bg1"/>
                </a:solidFill>
              </a:defRPr>
            </a:lvl2pPr>
            <a:lvl3pPr marL="914400" indent="0">
              <a:buFont typeface="Arial" panose="020B0604020202020204" pitchFamily="34" charset="0"/>
              <a:buNone/>
              <a:defRPr sz="1800">
                <a:solidFill>
                  <a:schemeClr val="bg1"/>
                </a:solidFill>
              </a:defRPr>
            </a:lvl3pPr>
            <a:lvl4pPr marL="1543050" indent="-171450">
              <a:buFont typeface="Arial" panose="020B0604020202020204" pitchFamily="34" charset="0"/>
              <a:buChar char="•"/>
              <a:defRPr sz="1800"/>
            </a:lvl4pPr>
            <a:lvl5pPr marL="2000250" indent="-171450">
              <a:buFont typeface="Arial" panose="020B0604020202020204" pitchFamily="34" charset="0"/>
              <a:buChar char="•"/>
              <a:defRPr sz="18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Content</a:t>
            </a:r>
          </a:p>
        </p:txBody>
      </p:sp>
      <p:grpSp>
        <p:nvGrpSpPr>
          <p:cNvPr id="16" name="Group 15"/>
          <p:cNvGrpSpPr/>
          <p:nvPr userDrawn="1"/>
        </p:nvGrpSpPr>
        <p:grpSpPr>
          <a:xfrm>
            <a:off x="11083893" y="176184"/>
            <a:ext cx="1108107" cy="466202"/>
            <a:chOff x="13165135" y="239942"/>
            <a:chExt cx="1465265" cy="616465"/>
          </a:xfrm>
        </p:grpSpPr>
        <p:sp>
          <p:nvSpPr>
            <p:cNvPr id="17" name="Rectangle 16"/>
            <p:cNvSpPr/>
            <p:nvPr/>
          </p:nvSpPr>
          <p:spPr>
            <a:xfrm>
              <a:off x="13165135" y="239942"/>
              <a:ext cx="1465265" cy="616465"/>
            </a:xfrm>
            <a:prstGeom prst="rect">
              <a:avLst/>
            </a:prstGeom>
            <a:solidFill>
              <a:srgbClr val="358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45" dirty="0"/>
            </a:p>
          </p:txBody>
        </p:sp>
        <p:pic>
          <p:nvPicPr>
            <p:cNvPr id="18" name="PSfaGW logo"/>
            <p:cNvPicPr>
              <a:picLocks/>
            </p:cNvPicPr>
            <p:nvPr/>
          </p:nvPicPr>
          <p:blipFill>
            <a:blip r:embed="rId3"/>
            <a:stretch>
              <a:fillRect/>
            </a:stretch>
          </p:blipFill>
          <p:spPr>
            <a:xfrm>
              <a:off x="13261860" y="322716"/>
              <a:ext cx="1271814" cy="450915"/>
            </a:xfrm>
            <a:prstGeom prst="rect">
              <a:avLst/>
            </a:prstGeom>
          </p:spPr>
        </p:pic>
      </p:grpSp>
    </p:spTree>
    <p:extLst>
      <p:ext uri="{BB962C8B-B14F-4D97-AF65-F5344CB8AC3E}">
        <p14:creationId xmlns:p14="http://schemas.microsoft.com/office/powerpoint/2010/main" val="357415747"/>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2232" y="664926"/>
            <a:ext cx="10301048" cy="1026714"/>
          </a:xfrm>
        </p:spPr>
        <p:txBody>
          <a:bodyPr anchor="t">
            <a:noAutofit/>
          </a:bodyPr>
          <a:lstStyle>
            <a:lvl1pPr>
              <a:lnSpc>
                <a:spcPct val="80000"/>
              </a:lnSpc>
              <a:defRPr sz="4000" b="1"/>
            </a:lvl1pPr>
          </a:lstStyle>
          <a:p>
            <a:r>
              <a:rPr lang="en-US" dirty="0"/>
              <a:t>TITLE</a:t>
            </a:r>
            <a:br>
              <a:rPr lang="en-US" dirty="0"/>
            </a:br>
            <a:r>
              <a:rPr lang="en-US" dirty="0"/>
              <a:t>SLIDE</a:t>
            </a:r>
          </a:p>
        </p:txBody>
      </p:sp>
      <p:sp>
        <p:nvSpPr>
          <p:cNvPr id="4" name="Text Placeholder 3"/>
          <p:cNvSpPr>
            <a:spLocks noGrp="1"/>
          </p:cNvSpPr>
          <p:nvPr>
            <p:ph type="body" sz="half" idx="2"/>
          </p:nvPr>
        </p:nvSpPr>
        <p:spPr>
          <a:xfrm>
            <a:off x="702232" y="1691640"/>
            <a:ext cx="10301048" cy="4069080"/>
          </a:xfrm>
        </p:spPr>
        <p:txBody>
          <a:bodyPr>
            <a:normAutofit/>
          </a:bodyPr>
          <a:lstStyle>
            <a:lvl1pPr marL="285750" indent="-285750">
              <a:buFont typeface="Arial" panose="020B0604020202020204" pitchFamily="34" charset="0"/>
              <a:buChar char="•"/>
              <a:defRPr sz="1800"/>
            </a:lvl1pPr>
            <a:lvl2pPr marL="742950" indent="-285750">
              <a:buFont typeface="Arial" panose="020B0604020202020204" pitchFamily="34" charset="0"/>
              <a:buChar char="•"/>
              <a:defRPr sz="1800"/>
            </a:lvl2pPr>
            <a:lvl3pPr marL="1085850" indent="-171450">
              <a:buFont typeface="Arial" panose="020B0604020202020204" pitchFamily="34" charset="0"/>
              <a:buChar char="•"/>
              <a:defRPr sz="1800"/>
            </a:lvl3pPr>
            <a:lvl4pPr marL="1543050" indent="-171450">
              <a:buFont typeface="Arial" panose="020B0604020202020204" pitchFamily="34" charset="0"/>
              <a:buChar char="•"/>
              <a:defRPr sz="1800"/>
            </a:lvl4pPr>
            <a:lvl5pPr marL="2000250" indent="-171450">
              <a:buFont typeface="Arial" panose="020B0604020202020204" pitchFamily="34" charset="0"/>
              <a:buChar char="•"/>
              <a:defRPr sz="18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a:p>
            <a:pPr lvl="1"/>
            <a:r>
              <a:rPr lang="en-US" dirty="0"/>
              <a:t>Second level</a:t>
            </a:r>
          </a:p>
          <a:p>
            <a:pPr lvl="2"/>
            <a:r>
              <a:rPr lang="en-US" dirty="0"/>
              <a:t>Third level</a:t>
            </a:r>
          </a:p>
        </p:txBody>
      </p:sp>
      <p:sp>
        <p:nvSpPr>
          <p:cNvPr id="11" name="Text Placeholder 5"/>
          <p:cNvSpPr txBox="1">
            <a:spLocks/>
          </p:cNvSpPr>
          <p:nvPr/>
        </p:nvSpPr>
        <p:spPr>
          <a:xfrm>
            <a:off x="655561" y="6288262"/>
            <a:ext cx="4826675" cy="226839"/>
          </a:xfrm>
          <a:prstGeom prst="rect">
            <a:avLst/>
          </a:prstGeom>
        </p:spPr>
        <p:txBody>
          <a:bodyPr vert="horz" lIns="57150" tIns="28575" rIns="57150" bIns="28575" rtlCol="0">
            <a:noAutofit/>
          </a:bodyPr>
          <a:lstStyle>
            <a:lvl1pPr marL="0" indent="0" algn="l" defTabSz="1097280" rtl="0" eaLnBrk="1" latinLnBrk="0" hangingPunct="1">
              <a:lnSpc>
                <a:spcPct val="90000"/>
              </a:lnSpc>
              <a:spcBef>
                <a:spcPts val="1200"/>
              </a:spcBef>
              <a:buFont typeface="Arial" panose="020B0604020202020204" pitchFamily="34" charset="0"/>
              <a:buNone/>
              <a:defRPr sz="1920" kern="1200">
                <a:solidFill>
                  <a:schemeClr val="tx1"/>
                </a:solidFill>
                <a:latin typeface="+mn-lt"/>
                <a:ea typeface="+mn-ea"/>
                <a:cs typeface="+mn-cs"/>
              </a:defRPr>
            </a:lvl1pPr>
            <a:lvl2pPr marL="548640" indent="0" algn="l" defTabSz="1097280" rtl="0" eaLnBrk="1" latinLnBrk="0" hangingPunct="1">
              <a:lnSpc>
                <a:spcPct val="90000"/>
              </a:lnSpc>
              <a:spcBef>
                <a:spcPts val="600"/>
              </a:spcBef>
              <a:buFont typeface="Arial" panose="020B0604020202020204" pitchFamily="34" charset="0"/>
              <a:buNone/>
              <a:defRPr sz="1680" kern="1200">
                <a:solidFill>
                  <a:schemeClr val="tx1"/>
                </a:solidFill>
                <a:latin typeface="+mn-lt"/>
                <a:ea typeface="+mn-ea"/>
                <a:cs typeface="+mn-cs"/>
              </a:defRPr>
            </a:lvl2pPr>
            <a:lvl3pPr marL="1097280" indent="0" algn="l" defTabSz="1097280" rtl="0" eaLnBrk="1" latinLnBrk="0" hangingPunct="1">
              <a:lnSpc>
                <a:spcPct val="90000"/>
              </a:lnSpc>
              <a:spcBef>
                <a:spcPts val="600"/>
              </a:spcBef>
              <a:buFont typeface="Arial" panose="020B0604020202020204" pitchFamily="34" charset="0"/>
              <a:buNone/>
              <a:defRPr sz="1440" kern="1200">
                <a:solidFill>
                  <a:schemeClr val="tx1"/>
                </a:solidFill>
                <a:latin typeface="+mn-lt"/>
                <a:ea typeface="+mn-ea"/>
                <a:cs typeface="+mn-cs"/>
              </a:defRPr>
            </a:lvl3pPr>
            <a:lvl4pPr marL="164592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4pPr>
            <a:lvl5pPr marL="219456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5pPr>
            <a:lvl6pPr marL="274320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6pPr>
            <a:lvl7pPr marL="329184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7pPr>
            <a:lvl8pPr marL="384048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8pPr>
            <a:lvl9pPr marL="438912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9pPr>
          </a:lstStyle>
          <a:p>
            <a:pPr>
              <a:lnSpc>
                <a:spcPct val="100000"/>
              </a:lnSpc>
              <a:spcBef>
                <a:spcPts val="0"/>
              </a:spcBef>
            </a:pPr>
            <a:r>
              <a:rPr lang="en-US" sz="1200" dirty="0">
                <a:latin typeface="Helvetica Neue" charset="0"/>
                <a:ea typeface="Helvetica Neue" charset="0"/>
                <a:cs typeface="Helvetica Neue" charset="0"/>
              </a:rPr>
              <a:t>www.davey.com</a:t>
            </a:r>
          </a:p>
        </p:txBody>
      </p:sp>
      <p:cxnSp>
        <p:nvCxnSpPr>
          <p:cNvPr id="9" name="Straight Connector 8"/>
          <p:cNvCxnSpPr/>
          <p:nvPr userDrawn="1"/>
        </p:nvCxnSpPr>
        <p:spPr>
          <a:xfrm flipV="1">
            <a:off x="702232" y="6235015"/>
            <a:ext cx="10795354" cy="20906"/>
          </a:xfrm>
          <a:prstGeom prst="line">
            <a:avLst/>
          </a:prstGeom>
          <a:ln>
            <a:solidFill>
              <a:srgbClr val="118049"/>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9167144"/>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ouble Image &amp; Content - 2">
    <p:spTree>
      <p:nvGrpSpPr>
        <p:cNvPr id="1" name=""/>
        <p:cNvGrpSpPr/>
        <p:nvPr/>
      </p:nvGrpSpPr>
      <p:grpSpPr>
        <a:xfrm>
          <a:off x="0" y="0"/>
          <a:ext cx="0" cy="0"/>
          <a:chOff x="0" y="0"/>
          <a:chExt cx="0" cy="0"/>
        </a:xfrm>
      </p:grpSpPr>
      <p:sp>
        <p:nvSpPr>
          <p:cNvPr id="26" name="Content Placeholder 2"/>
          <p:cNvSpPr>
            <a:spLocks noGrp="1"/>
          </p:cNvSpPr>
          <p:nvPr>
            <p:ph idx="10"/>
          </p:nvPr>
        </p:nvSpPr>
        <p:spPr>
          <a:xfrm>
            <a:off x="6096003" y="3429002"/>
            <a:ext cx="6095997" cy="3428999"/>
          </a:xfrm>
          <a:solidFill>
            <a:schemeClr val="bg1">
              <a:lumMod val="95000"/>
            </a:schemeClr>
          </a:solidFill>
          <a:ln>
            <a:noFill/>
          </a:ln>
        </p:spPr>
        <p:txBody>
          <a:bodyPr anchor="ctr">
            <a:normAutofit/>
          </a:bodyPr>
          <a:lstStyle>
            <a:lvl1pPr marL="0" indent="0" algn="ctr">
              <a:buNone/>
              <a:defRPr sz="8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dirty="0"/>
          </a:p>
        </p:txBody>
      </p:sp>
      <p:sp>
        <p:nvSpPr>
          <p:cNvPr id="25" name="Content Placeholder 2"/>
          <p:cNvSpPr>
            <a:spLocks noGrp="1"/>
          </p:cNvSpPr>
          <p:nvPr>
            <p:ph idx="1"/>
          </p:nvPr>
        </p:nvSpPr>
        <p:spPr>
          <a:xfrm>
            <a:off x="0" y="1"/>
            <a:ext cx="6095997" cy="3428999"/>
          </a:xfrm>
          <a:solidFill>
            <a:schemeClr val="bg1">
              <a:lumMod val="95000"/>
            </a:schemeClr>
          </a:solidFill>
          <a:ln>
            <a:noFill/>
          </a:ln>
        </p:spPr>
        <p:txBody>
          <a:bodyPr anchor="ctr">
            <a:normAutofit/>
          </a:bodyPr>
          <a:lstStyle>
            <a:lvl1pPr marL="0" indent="0" algn="ctr">
              <a:buNone/>
              <a:defRPr sz="8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dirty="0"/>
          </a:p>
        </p:txBody>
      </p:sp>
      <p:sp>
        <p:nvSpPr>
          <p:cNvPr id="29" name="Title 1"/>
          <p:cNvSpPr>
            <a:spLocks noGrp="1"/>
          </p:cNvSpPr>
          <p:nvPr>
            <p:ph type="title" hasCustomPrompt="1"/>
          </p:nvPr>
        </p:nvSpPr>
        <p:spPr>
          <a:xfrm>
            <a:off x="6454917" y="251629"/>
            <a:ext cx="5378308" cy="1001529"/>
          </a:xfrm>
        </p:spPr>
        <p:txBody>
          <a:bodyPr anchor="t">
            <a:noAutofit/>
          </a:bodyPr>
          <a:lstStyle>
            <a:lvl1pPr>
              <a:lnSpc>
                <a:spcPct val="80000"/>
              </a:lnSpc>
              <a:defRPr sz="4000" b="1" baseline="0"/>
            </a:lvl1pPr>
          </a:lstStyle>
          <a:p>
            <a:r>
              <a:rPr lang="en-US" dirty="0"/>
              <a:t>CLICK TO EDIT THIS CONTENT </a:t>
            </a:r>
          </a:p>
        </p:txBody>
      </p:sp>
      <p:sp>
        <p:nvSpPr>
          <p:cNvPr id="32" name="Text Placeholder 3"/>
          <p:cNvSpPr>
            <a:spLocks noGrp="1"/>
          </p:cNvSpPr>
          <p:nvPr>
            <p:ph type="body" sz="half" idx="12"/>
          </p:nvPr>
        </p:nvSpPr>
        <p:spPr>
          <a:xfrm>
            <a:off x="358844" y="4692923"/>
            <a:ext cx="5378308" cy="1922228"/>
          </a:xfrm>
        </p:spPr>
        <p:txBody>
          <a:bodyPr>
            <a:normAutofit/>
          </a:bodyPr>
          <a:lstStyle>
            <a:lvl1pPr marL="285750" indent="-285750">
              <a:buFont typeface="Arial" panose="020B0604020202020204" pitchFamily="34" charset="0"/>
              <a:buChar char="•"/>
              <a:defRPr sz="1800"/>
            </a:lvl1pPr>
            <a:lvl2pPr marL="742950" indent="-285750">
              <a:buFont typeface="Arial" panose="020B0604020202020204" pitchFamily="34" charset="0"/>
              <a:buChar char="•"/>
              <a:defRPr sz="1800"/>
            </a:lvl2pPr>
            <a:lvl3pPr marL="1085850" indent="-171450">
              <a:buFont typeface="Arial" panose="020B0604020202020204" pitchFamily="34" charset="0"/>
              <a:buChar char="•"/>
              <a:defRPr sz="1800"/>
            </a:lvl3pPr>
            <a:lvl4pPr marL="1543050" indent="-171450">
              <a:buFont typeface="Arial" panose="020B0604020202020204" pitchFamily="34" charset="0"/>
              <a:buChar char="•"/>
              <a:defRPr sz="1800"/>
            </a:lvl4pPr>
            <a:lvl5pPr marL="2000250" indent="-171450">
              <a:buFont typeface="Arial" panose="020B0604020202020204" pitchFamily="34" charset="0"/>
              <a:buChar char="•"/>
              <a:defRPr sz="18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a:p>
            <a:pPr lvl="1"/>
            <a:r>
              <a:rPr lang="en-US" dirty="0"/>
              <a:t>Second level</a:t>
            </a:r>
          </a:p>
          <a:p>
            <a:pPr lvl="2"/>
            <a:r>
              <a:rPr lang="en-US" dirty="0"/>
              <a:t>Third level</a:t>
            </a:r>
          </a:p>
        </p:txBody>
      </p:sp>
      <p:sp>
        <p:nvSpPr>
          <p:cNvPr id="37" name="Text Placeholder 35"/>
          <p:cNvSpPr>
            <a:spLocks noGrp="1"/>
          </p:cNvSpPr>
          <p:nvPr>
            <p:ph type="body" sz="quarter" idx="13" hasCustomPrompt="1"/>
          </p:nvPr>
        </p:nvSpPr>
        <p:spPr>
          <a:xfrm>
            <a:off x="358810" y="3691394"/>
            <a:ext cx="5378376" cy="1001529"/>
          </a:xfrm>
        </p:spPr>
        <p:txBody>
          <a:bodyPr>
            <a:noAutofit/>
          </a:bodyPr>
          <a:lstStyle>
            <a:lvl1pPr marL="0" indent="0">
              <a:lnSpc>
                <a:spcPct val="80000"/>
              </a:lnSpc>
              <a:buNone/>
              <a:defRPr sz="4000" b="1">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THIS CONTENT</a:t>
            </a:r>
          </a:p>
        </p:txBody>
      </p:sp>
      <p:sp>
        <p:nvSpPr>
          <p:cNvPr id="7" name="Text Placeholder 3"/>
          <p:cNvSpPr>
            <a:spLocks noGrp="1"/>
          </p:cNvSpPr>
          <p:nvPr>
            <p:ph type="body" sz="half" idx="14"/>
          </p:nvPr>
        </p:nvSpPr>
        <p:spPr>
          <a:xfrm>
            <a:off x="6454814" y="1253158"/>
            <a:ext cx="5378308" cy="1922228"/>
          </a:xfrm>
        </p:spPr>
        <p:txBody>
          <a:bodyPr>
            <a:normAutofit/>
          </a:bodyPr>
          <a:lstStyle>
            <a:lvl1pPr marL="285750" indent="-285750">
              <a:buFont typeface="Arial" panose="020B0604020202020204" pitchFamily="34" charset="0"/>
              <a:buChar char="•"/>
              <a:defRPr sz="1800"/>
            </a:lvl1pPr>
            <a:lvl2pPr marL="742950" indent="-285750">
              <a:buFont typeface="Arial" panose="020B0604020202020204" pitchFamily="34" charset="0"/>
              <a:buChar char="•"/>
              <a:defRPr sz="1800"/>
            </a:lvl2pPr>
            <a:lvl3pPr marL="1085850" indent="-171450">
              <a:buFont typeface="Arial" panose="020B0604020202020204" pitchFamily="34" charset="0"/>
              <a:buChar char="•"/>
              <a:defRPr sz="1800"/>
            </a:lvl3pPr>
            <a:lvl4pPr marL="1543050" indent="-171450">
              <a:buFont typeface="Arial" panose="020B0604020202020204" pitchFamily="34" charset="0"/>
              <a:buChar char="•"/>
              <a:defRPr sz="1800"/>
            </a:lvl4pPr>
            <a:lvl5pPr marL="2000250" indent="-171450">
              <a:buFont typeface="Arial" panose="020B0604020202020204" pitchFamily="34" charset="0"/>
              <a:buChar char="•"/>
              <a:defRPr sz="18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188219985"/>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object 3"/>
          <p:cNvSpPr/>
          <p:nvPr userDrawn="1"/>
        </p:nvSpPr>
        <p:spPr>
          <a:xfrm>
            <a:off x="0" y="0"/>
            <a:ext cx="12192000" cy="6858000"/>
          </a:xfrm>
          <a:custGeom>
            <a:avLst/>
            <a:gdLst/>
            <a:ahLst/>
            <a:cxnLst/>
            <a:rect l="l" t="t" r="r" b="b"/>
            <a:pathLst>
              <a:path w="9572625" h="7772400">
                <a:moveTo>
                  <a:pt x="0" y="7772400"/>
                </a:moveTo>
                <a:lnTo>
                  <a:pt x="9572625" y="7772400"/>
                </a:lnTo>
                <a:lnTo>
                  <a:pt x="9572625" y="0"/>
                </a:lnTo>
                <a:lnTo>
                  <a:pt x="0" y="0"/>
                </a:lnTo>
                <a:lnTo>
                  <a:pt x="0" y="7772400"/>
                </a:lnTo>
                <a:close/>
              </a:path>
            </a:pathLst>
          </a:custGeom>
          <a:solidFill>
            <a:srgbClr val="118049"/>
          </a:solidFill>
        </p:spPr>
        <p:txBody>
          <a:bodyPr wrap="square" lIns="0" tIns="0" rIns="0" bIns="0" rtlCol="0"/>
          <a:lstStyle/>
          <a:p>
            <a:endParaRPr dirty="0"/>
          </a:p>
        </p:txBody>
      </p:sp>
    </p:spTree>
    <p:extLst>
      <p:ext uri="{BB962C8B-B14F-4D97-AF65-F5344CB8AC3E}">
        <p14:creationId xmlns:p14="http://schemas.microsoft.com/office/powerpoint/2010/main" val="3468483940"/>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Green - Title Section">
    <p:spTree>
      <p:nvGrpSpPr>
        <p:cNvPr id="1" name=""/>
        <p:cNvGrpSpPr/>
        <p:nvPr/>
      </p:nvGrpSpPr>
      <p:grpSpPr>
        <a:xfrm>
          <a:off x="0" y="0"/>
          <a:ext cx="0" cy="0"/>
          <a:chOff x="0" y="0"/>
          <a:chExt cx="0" cy="0"/>
        </a:xfrm>
      </p:grpSpPr>
      <p:sp>
        <p:nvSpPr>
          <p:cNvPr id="6" name="object 3"/>
          <p:cNvSpPr/>
          <p:nvPr userDrawn="1"/>
        </p:nvSpPr>
        <p:spPr>
          <a:xfrm>
            <a:off x="0" y="0"/>
            <a:ext cx="12192000" cy="6858000"/>
          </a:xfrm>
          <a:custGeom>
            <a:avLst/>
            <a:gdLst/>
            <a:ahLst/>
            <a:cxnLst/>
            <a:rect l="l" t="t" r="r" b="b"/>
            <a:pathLst>
              <a:path w="9572625" h="7772400">
                <a:moveTo>
                  <a:pt x="0" y="7772400"/>
                </a:moveTo>
                <a:lnTo>
                  <a:pt x="9572625" y="7772400"/>
                </a:lnTo>
                <a:lnTo>
                  <a:pt x="9572625" y="0"/>
                </a:lnTo>
                <a:lnTo>
                  <a:pt x="0" y="0"/>
                </a:lnTo>
                <a:lnTo>
                  <a:pt x="0" y="7772400"/>
                </a:lnTo>
                <a:close/>
              </a:path>
            </a:pathLst>
          </a:custGeom>
          <a:solidFill>
            <a:srgbClr val="0C5832"/>
          </a:solidFill>
        </p:spPr>
        <p:txBody>
          <a:bodyPr wrap="square" lIns="0" tIns="0" rIns="0" bIns="0" rtlCol="0"/>
          <a:lstStyle/>
          <a:p>
            <a:endParaRPr dirty="0"/>
          </a:p>
        </p:txBody>
      </p:sp>
      <p:sp>
        <p:nvSpPr>
          <p:cNvPr id="15" name="Rectangle 14"/>
          <p:cNvSpPr/>
          <p:nvPr userDrawn="1"/>
        </p:nvSpPr>
        <p:spPr>
          <a:xfrm>
            <a:off x="4356101" y="1099778"/>
            <a:ext cx="7843717" cy="5758222"/>
          </a:xfrm>
          <a:prstGeom prst="rect">
            <a:avLst/>
          </a:prstGeom>
          <a:blipFill dpi="0" rotWithShape="1">
            <a:blip r:embed="rId2">
              <a:alphaModFix amt="55000"/>
              <a:extLst>
                <a:ext uri="{BEBA8EAE-BF5A-486C-A8C5-ECC9F3942E4B}">
                  <a14:imgProps xmlns:a14="http://schemas.microsoft.com/office/drawing/2010/main">
                    <a14:imgLayer r:embed="rId3">
                      <a14:imgEffect>
                        <a14:brightnessContrast bright="-23000"/>
                      </a14:imgEffect>
                    </a14:imgLayer>
                  </a14:imgProps>
                </a:ext>
              </a:extLst>
            </a:blip>
            <a:srcRect/>
            <a:stretch>
              <a:fillRect r="-17152" b="-441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5"/>
          <p:cNvSpPr txBox="1">
            <a:spLocks/>
          </p:cNvSpPr>
          <p:nvPr userDrawn="1"/>
        </p:nvSpPr>
        <p:spPr>
          <a:xfrm>
            <a:off x="655561" y="6288262"/>
            <a:ext cx="4826675" cy="226839"/>
          </a:xfrm>
          <a:prstGeom prst="rect">
            <a:avLst/>
          </a:prstGeom>
        </p:spPr>
        <p:txBody>
          <a:bodyPr vert="horz" lIns="57150" tIns="28575" rIns="57150" bIns="28575" rtlCol="0">
            <a:noAutofit/>
          </a:bodyPr>
          <a:lstStyle>
            <a:lvl1pPr marL="0" indent="0" algn="l" defTabSz="1097280" rtl="0" eaLnBrk="1" latinLnBrk="0" hangingPunct="1">
              <a:lnSpc>
                <a:spcPct val="90000"/>
              </a:lnSpc>
              <a:spcBef>
                <a:spcPts val="1200"/>
              </a:spcBef>
              <a:buFont typeface="Arial" panose="020B0604020202020204" pitchFamily="34" charset="0"/>
              <a:buNone/>
              <a:defRPr sz="1920" kern="1200">
                <a:solidFill>
                  <a:schemeClr val="tx1"/>
                </a:solidFill>
                <a:latin typeface="+mn-lt"/>
                <a:ea typeface="+mn-ea"/>
                <a:cs typeface="+mn-cs"/>
              </a:defRPr>
            </a:lvl1pPr>
            <a:lvl2pPr marL="548640" indent="0" algn="l" defTabSz="1097280" rtl="0" eaLnBrk="1" latinLnBrk="0" hangingPunct="1">
              <a:lnSpc>
                <a:spcPct val="90000"/>
              </a:lnSpc>
              <a:spcBef>
                <a:spcPts val="600"/>
              </a:spcBef>
              <a:buFont typeface="Arial" panose="020B0604020202020204" pitchFamily="34" charset="0"/>
              <a:buNone/>
              <a:defRPr sz="1680" kern="1200">
                <a:solidFill>
                  <a:schemeClr val="tx1"/>
                </a:solidFill>
                <a:latin typeface="+mn-lt"/>
                <a:ea typeface="+mn-ea"/>
                <a:cs typeface="+mn-cs"/>
              </a:defRPr>
            </a:lvl2pPr>
            <a:lvl3pPr marL="1097280" indent="0" algn="l" defTabSz="1097280" rtl="0" eaLnBrk="1" latinLnBrk="0" hangingPunct="1">
              <a:lnSpc>
                <a:spcPct val="90000"/>
              </a:lnSpc>
              <a:spcBef>
                <a:spcPts val="600"/>
              </a:spcBef>
              <a:buFont typeface="Arial" panose="020B0604020202020204" pitchFamily="34" charset="0"/>
              <a:buNone/>
              <a:defRPr sz="1440" kern="1200">
                <a:solidFill>
                  <a:schemeClr val="tx1"/>
                </a:solidFill>
                <a:latin typeface="+mn-lt"/>
                <a:ea typeface="+mn-ea"/>
                <a:cs typeface="+mn-cs"/>
              </a:defRPr>
            </a:lvl3pPr>
            <a:lvl4pPr marL="164592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4pPr>
            <a:lvl5pPr marL="219456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5pPr>
            <a:lvl6pPr marL="274320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6pPr>
            <a:lvl7pPr marL="329184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7pPr>
            <a:lvl8pPr marL="384048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8pPr>
            <a:lvl9pPr marL="438912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9pPr>
          </a:lstStyle>
          <a:p>
            <a:pPr>
              <a:lnSpc>
                <a:spcPct val="100000"/>
              </a:lnSpc>
              <a:spcBef>
                <a:spcPts val="0"/>
              </a:spcBef>
            </a:pPr>
            <a:r>
              <a:rPr lang="en-US" sz="1200" dirty="0">
                <a:solidFill>
                  <a:schemeClr val="bg1"/>
                </a:solidFill>
                <a:latin typeface="Helvetica Neue" charset="0"/>
                <a:ea typeface="Helvetica Neue" charset="0"/>
                <a:cs typeface="Helvetica Neue" charset="0"/>
              </a:rPr>
              <a:t>www.davey.com</a:t>
            </a:r>
          </a:p>
        </p:txBody>
      </p:sp>
      <p:cxnSp>
        <p:nvCxnSpPr>
          <p:cNvPr id="8" name="Straight Connector 7"/>
          <p:cNvCxnSpPr/>
          <p:nvPr userDrawn="1"/>
        </p:nvCxnSpPr>
        <p:spPr>
          <a:xfrm flipV="1">
            <a:off x="702232" y="6233950"/>
            <a:ext cx="10795354" cy="20906"/>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hasCustomPrompt="1"/>
          </p:nvPr>
        </p:nvSpPr>
        <p:spPr>
          <a:xfrm>
            <a:off x="702232" y="2566059"/>
            <a:ext cx="6183598" cy="1600200"/>
          </a:xfrm>
        </p:spPr>
        <p:txBody>
          <a:bodyPr anchor="b">
            <a:noAutofit/>
          </a:bodyPr>
          <a:lstStyle>
            <a:lvl1pPr>
              <a:lnSpc>
                <a:spcPct val="80000"/>
              </a:lnSpc>
              <a:defRPr sz="4000" b="1">
                <a:solidFill>
                  <a:schemeClr val="bg1"/>
                </a:solidFill>
              </a:defRPr>
            </a:lvl1pPr>
          </a:lstStyle>
          <a:p>
            <a:r>
              <a:rPr lang="en-US" dirty="0"/>
              <a:t>TITLE</a:t>
            </a:r>
            <a:br>
              <a:rPr lang="en-US" dirty="0"/>
            </a:br>
            <a:r>
              <a:rPr lang="en-US" dirty="0"/>
              <a:t>SLIDE</a:t>
            </a:r>
          </a:p>
        </p:txBody>
      </p:sp>
      <p:sp>
        <p:nvSpPr>
          <p:cNvPr id="13" name="Text Placeholder 3"/>
          <p:cNvSpPr>
            <a:spLocks noGrp="1"/>
          </p:cNvSpPr>
          <p:nvPr>
            <p:ph type="body" sz="half" idx="2" hasCustomPrompt="1"/>
          </p:nvPr>
        </p:nvSpPr>
        <p:spPr>
          <a:xfrm>
            <a:off x="702232" y="4166259"/>
            <a:ext cx="6183598" cy="1783080"/>
          </a:xfrm>
        </p:spPr>
        <p:txBody>
          <a:bodyPr>
            <a:normAutofit/>
          </a:bodyPr>
          <a:lstStyle>
            <a:lvl1pPr marL="0" indent="0">
              <a:buFont typeface="Arial" panose="020B0604020202020204" pitchFamily="34" charset="0"/>
              <a:buNone/>
              <a:defRPr sz="1800">
                <a:solidFill>
                  <a:schemeClr val="bg1"/>
                </a:solidFill>
              </a:defRPr>
            </a:lvl1pPr>
            <a:lvl2pPr marL="457200" indent="0">
              <a:buFont typeface="Arial" panose="020B0604020202020204" pitchFamily="34" charset="0"/>
              <a:buNone/>
              <a:defRPr sz="1800">
                <a:solidFill>
                  <a:schemeClr val="bg1"/>
                </a:solidFill>
              </a:defRPr>
            </a:lvl2pPr>
            <a:lvl3pPr marL="914400" indent="0">
              <a:buFont typeface="Arial" panose="020B0604020202020204" pitchFamily="34" charset="0"/>
              <a:buNone/>
              <a:defRPr sz="1800">
                <a:solidFill>
                  <a:schemeClr val="bg1"/>
                </a:solidFill>
              </a:defRPr>
            </a:lvl3pPr>
            <a:lvl4pPr marL="1543050" indent="-171450">
              <a:buFont typeface="Arial" panose="020B0604020202020204" pitchFamily="34" charset="0"/>
              <a:buChar char="•"/>
              <a:defRPr sz="1800"/>
            </a:lvl4pPr>
            <a:lvl5pPr marL="2000250" indent="-171450">
              <a:buFont typeface="Arial" panose="020B0604020202020204" pitchFamily="34" charset="0"/>
              <a:buChar char="•"/>
              <a:defRPr sz="18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Content</a:t>
            </a:r>
          </a:p>
        </p:txBody>
      </p:sp>
      <p:grpSp>
        <p:nvGrpSpPr>
          <p:cNvPr id="16" name="Group 15"/>
          <p:cNvGrpSpPr/>
          <p:nvPr userDrawn="1"/>
        </p:nvGrpSpPr>
        <p:grpSpPr>
          <a:xfrm>
            <a:off x="11083893" y="176184"/>
            <a:ext cx="1108107" cy="466202"/>
            <a:chOff x="13165135" y="239942"/>
            <a:chExt cx="1465265" cy="616465"/>
          </a:xfrm>
        </p:grpSpPr>
        <p:sp>
          <p:nvSpPr>
            <p:cNvPr id="17" name="Rectangle 16"/>
            <p:cNvSpPr/>
            <p:nvPr/>
          </p:nvSpPr>
          <p:spPr>
            <a:xfrm>
              <a:off x="13165135" y="239942"/>
              <a:ext cx="1465265" cy="616465"/>
            </a:xfrm>
            <a:prstGeom prst="rect">
              <a:avLst/>
            </a:prstGeom>
            <a:solidFill>
              <a:srgbClr val="358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45" dirty="0"/>
            </a:p>
          </p:txBody>
        </p:sp>
        <p:pic>
          <p:nvPicPr>
            <p:cNvPr id="18" name="PSfaGW logo"/>
            <p:cNvPicPr>
              <a:picLocks/>
            </p:cNvPicPr>
            <p:nvPr/>
          </p:nvPicPr>
          <p:blipFill>
            <a:blip r:embed="rId4"/>
            <a:stretch>
              <a:fillRect/>
            </a:stretch>
          </p:blipFill>
          <p:spPr>
            <a:xfrm>
              <a:off x="13261860" y="322716"/>
              <a:ext cx="1271814" cy="450915"/>
            </a:xfrm>
            <a:prstGeom prst="rect">
              <a:avLst/>
            </a:prstGeom>
          </p:spPr>
        </p:pic>
      </p:grpSp>
    </p:spTree>
    <p:extLst>
      <p:ext uri="{BB962C8B-B14F-4D97-AF65-F5344CB8AC3E}">
        <p14:creationId xmlns:p14="http://schemas.microsoft.com/office/powerpoint/2010/main" val="240697472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amp; Content -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2232" y="457200"/>
            <a:ext cx="5086317" cy="1600200"/>
          </a:xfrm>
        </p:spPr>
        <p:txBody>
          <a:bodyPr anchor="b">
            <a:noAutofit/>
          </a:bodyPr>
          <a:lstStyle>
            <a:lvl1pPr>
              <a:lnSpc>
                <a:spcPct val="80000"/>
              </a:lnSpc>
              <a:defRPr sz="4000" b="1"/>
            </a:lvl1pPr>
          </a:lstStyle>
          <a:p>
            <a:r>
              <a:rPr lang="en-US" dirty="0"/>
              <a:t>TITLE</a:t>
            </a:r>
            <a:br>
              <a:rPr lang="en-US" dirty="0"/>
            </a:br>
            <a:r>
              <a:rPr lang="en-US" dirty="0"/>
              <a:t>SLIDE</a:t>
            </a:r>
          </a:p>
        </p:txBody>
      </p:sp>
      <p:sp>
        <p:nvSpPr>
          <p:cNvPr id="3" name="Content Placeholder 2"/>
          <p:cNvSpPr>
            <a:spLocks noGrp="1"/>
          </p:cNvSpPr>
          <p:nvPr>
            <p:ph idx="1"/>
          </p:nvPr>
        </p:nvSpPr>
        <p:spPr>
          <a:xfrm>
            <a:off x="6530670" y="0"/>
            <a:ext cx="5661329" cy="6848478"/>
          </a:xfrm>
          <a:solidFill>
            <a:schemeClr val="bg1">
              <a:lumMod val="95000"/>
            </a:schemeClr>
          </a:solidFill>
        </p:spPr>
        <p:txBody>
          <a:bodyPr anchor="ctr">
            <a:normAutofit/>
          </a:bodyPr>
          <a:lstStyle>
            <a:lvl1pPr marL="0" indent="0" algn="ctr">
              <a:buNone/>
              <a:defRPr sz="8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dirty="0"/>
          </a:p>
        </p:txBody>
      </p:sp>
      <p:sp>
        <p:nvSpPr>
          <p:cNvPr id="4" name="Text Placeholder 3"/>
          <p:cNvSpPr>
            <a:spLocks noGrp="1"/>
          </p:cNvSpPr>
          <p:nvPr>
            <p:ph type="body" sz="half" idx="2"/>
          </p:nvPr>
        </p:nvSpPr>
        <p:spPr>
          <a:xfrm>
            <a:off x="702232" y="2057400"/>
            <a:ext cx="5086317" cy="3811588"/>
          </a:xfrm>
        </p:spPr>
        <p:txBody>
          <a:bodyPr>
            <a:normAutofit/>
          </a:bodyPr>
          <a:lstStyle>
            <a:lvl1pPr marL="285750" indent="-285750">
              <a:buFont typeface="Arial" panose="020B0604020202020204" pitchFamily="34" charset="0"/>
              <a:buChar char="•"/>
              <a:defRPr sz="1800"/>
            </a:lvl1pPr>
            <a:lvl2pPr marL="742950" indent="-285750">
              <a:buFont typeface="Arial" panose="020B0604020202020204" pitchFamily="34" charset="0"/>
              <a:buChar char="•"/>
              <a:defRPr sz="1800"/>
            </a:lvl2pPr>
            <a:lvl3pPr marL="1085850" indent="-171450">
              <a:buFont typeface="Arial" panose="020B0604020202020204" pitchFamily="34" charset="0"/>
              <a:buChar char="•"/>
              <a:defRPr sz="1800"/>
            </a:lvl3pPr>
            <a:lvl4pPr marL="1543050" indent="-171450">
              <a:buFont typeface="Arial" panose="020B0604020202020204" pitchFamily="34" charset="0"/>
              <a:buChar char="•"/>
              <a:defRPr sz="1800"/>
            </a:lvl4pPr>
            <a:lvl5pPr marL="2000250" indent="-171450">
              <a:buFont typeface="Arial" panose="020B0604020202020204" pitchFamily="34" charset="0"/>
              <a:buChar char="•"/>
              <a:defRPr sz="18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a:p>
            <a:pPr lvl="1"/>
            <a:r>
              <a:rPr lang="en-US" dirty="0"/>
              <a:t>Second level</a:t>
            </a:r>
          </a:p>
          <a:p>
            <a:pPr lvl="2"/>
            <a:r>
              <a:rPr lang="en-US" dirty="0"/>
              <a:t>Third level</a:t>
            </a:r>
          </a:p>
        </p:txBody>
      </p:sp>
      <p:sp>
        <p:nvSpPr>
          <p:cNvPr id="11" name="Text Placeholder 5"/>
          <p:cNvSpPr txBox="1">
            <a:spLocks/>
          </p:cNvSpPr>
          <p:nvPr/>
        </p:nvSpPr>
        <p:spPr>
          <a:xfrm>
            <a:off x="655561" y="6288262"/>
            <a:ext cx="4826675" cy="226839"/>
          </a:xfrm>
          <a:prstGeom prst="rect">
            <a:avLst/>
          </a:prstGeom>
        </p:spPr>
        <p:txBody>
          <a:bodyPr vert="horz" lIns="57150" tIns="28575" rIns="57150" bIns="28575" rtlCol="0">
            <a:noAutofit/>
          </a:bodyPr>
          <a:lstStyle>
            <a:lvl1pPr marL="0" indent="0" algn="l" defTabSz="1097280" rtl="0" eaLnBrk="1" latinLnBrk="0" hangingPunct="1">
              <a:lnSpc>
                <a:spcPct val="90000"/>
              </a:lnSpc>
              <a:spcBef>
                <a:spcPts val="1200"/>
              </a:spcBef>
              <a:buFont typeface="Arial" panose="020B0604020202020204" pitchFamily="34" charset="0"/>
              <a:buNone/>
              <a:defRPr sz="1920" kern="1200">
                <a:solidFill>
                  <a:schemeClr val="tx1"/>
                </a:solidFill>
                <a:latin typeface="+mn-lt"/>
                <a:ea typeface="+mn-ea"/>
                <a:cs typeface="+mn-cs"/>
              </a:defRPr>
            </a:lvl1pPr>
            <a:lvl2pPr marL="548640" indent="0" algn="l" defTabSz="1097280" rtl="0" eaLnBrk="1" latinLnBrk="0" hangingPunct="1">
              <a:lnSpc>
                <a:spcPct val="90000"/>
              </a:lnSpc>
              <a:spcBef>
                <a:spcPts val="600"/>
              </a:spcBef>
              <a:buFont typeface="Arial" panose="020B0604020202020204" pitchFamily="34" charset="0"/>
              <a:buNone/>
              <a:defRPr sz="1680" kern="1200">
                <a:solidFill>
                  <a:schemeClr val="tx1"/>
                </a:solidFill>
                <a:latin typeface="+mn-lt"/>
                <a:ea typeface="+mn-ea"/>
                <a:cs typeface="+mn-cs"/>
              </a:defRPr>
            </a:lvl2pPr>
            <a:lvl3pPr marL="1097280" indent="0" algn="l" defTabSz="1097280" rtl="0" eaLnBrk="1" latinLnBrk="0" hangingPunct="1">
              <a:lnSpc>
                <a:spcPct val="90000"/>
              </a:lnSpc>
              <a:spcBef>
                <a:spcPts val="600"/>
              </a:spcBef>
              <a:buFont typeface="Arial" panose="020B0604020202020204" pitchFamily="34" charset="0"/>
              <a:buNone/>
              <a:defRPr sz="1440" kern="1200">
                <a:solidFill>
                  <a:schemeClr val="tx1"/>
                </a:solidFill>
                <a:latin typeface="+mn-lt"/>
                <a:ea typeface="+mn-ea"/>
                <a:cs typeface="+mn-cs"/>
              </a:defRPr>
            </a:lvl3pPr>
            <a:lvl4pPr marL="164592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4pPr>
            <a:lvl5pPr marL="219456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5pPr>
            <a:lvl6pPr marL="274320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6pPr>
            <a:lvl7pPr marL="329184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7pPr>
            <a:lvl8pPr marL="384048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8pPr>
            <a:lvl9pPr marL="438912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9pPr>
          </a:lstStyle>
          <a:p>
            <a:pPr>
              <a:lnSpc>
                <a:spcPct val="100000"/>
              </a:lnSpc>
              <a:spcBef>
                <a:spcPts val="0"/>
              </a:spcBef>
            </a:pPr>
            <a:r>
              <a:rPr lang="en-US" sz="1200" dirty="0">
                <a:latin typeface="Helvetica Neue" charset="0"/>
                <a:ea typeface="Helvetica Neue" charset="0"/>
                <a:cs typeface="Helvetica Neue" charset="0"/>
              </a:rPr>
              <a:t>www.davey.com</a:t>
            </a:r>
          </a:p>
        </p:txBody>
      </p:sp>
      <p:cxnSp>
        <p:nvCxnSpPr>
          <p:cNvPr id="12" name="Straight Connector 11"/>
          <p:cNvCxnSpPr/>
          <p:nvPr/>
        </p:nvCxnSpPr>
        <p:spPr>
          <a:xfrm flipV="1">
            <a:off x="702232" y="6245006"/>
            <a:ext cx="5086317" cy="9850"/>
          </a:xfrm>
          <a:prstGeom prst="line">
            <a:avLst/>
          </a:prstGeom>
          <a:ln>
            <a:solidFill>
              <a:srgbClr val="35845B"/>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083607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ight Green - Title Section">
    <p:spTree>
      <p:nvGrpSpPr>
        <p:cNvPr id="1" name=""/>
        <p:cNvGrpSpPr/>
        <p:nvPr/>
      </p:nvGrpSpPr>
      <p:grpSpPr>
        <a:xfrm>
          <a:off x="0" y="0"/>
          <a:ext cx="0" cy="0"/>
          <a:chOff x="0" y="0"/>
          <a:chExt cx="0" cy="0"/>
        </a:xfrm>
      </p:grpSpPr>
      <p:sp>
        <p:nvSpPr>
          <p:cNvPr id="6" name="object 3"/>
          <p:cNvSpPr/>
          <p:nvPr userDrawn="1"/>
        </p:nvSpPr>
        <p:spPr>
          <a:xfrm>
            <a:off x="0" y="0"/>
            <a:ext cx="12192000" cy="6858000"/>
          </a:xfrm>
          <a:custGeom>
            <a:avLst/>
            <a:gdLst/>
            <a:ahLst/>
            <a:cxnLst/>
            <a:rect l="l" t="t" r="r" b="b"/>
            <a:pathLst>
              <a:path w="9572625" h="7772400">
                <a:moveTo>
                  <a:pt x="0" y="7772400"/>
                </a:moveTo>
                <a:lnTo>
                  <a:pt x="9572625" y="7772400"/>
                </a:lnTo>
                <a:lnTo>
                  <a:pt x="9572625" y="0"/>
                </a:lnTo>
                <a:lnTo>
                  <a:pt x="0" y="0"/>
                </a:lnTo>
                <a:lnTo>
                  <a:pt x="0" y="7772400"/>
                </a:lnTo>
                <a:close/>
              </a:path>
            </a:pathLst>
          </a:custGeom>
          <a:solidFill>
            <a:srgbClr val="41AD49"/>
          </a:solidFill>
        </p:spPr>
        <p:txBody>
          <a:bodyPr wrap="square" lIns="0" tIns="0" rIns="0" bIns="0" rtlCol="0"/>
          <a:lstStyle/>
          <a:p>
            <a:endParaRPr dirty="0"/>
          </a:p>
        </p:txBody>
      </p:sp>
      <p:sp>
        <p:nvSpPr>
          <p:cNvPr id="14" name="Rectangle 13"/>
          <p:cNvSpPr/>
          <p:nvPr userDrawn="1"/>
        </p:nvSpPr>
        <p:spPr>
          <a:xfrm>
            <a:off x="4356101" y="1099778"/>
            <a:ext cx="7843717" cy="5758222"/>
          </a:xfrm>
          <a:prstGeom prst="rect">
            <a:avLst/>
          </a:prstGeom>
          <a:blipFill dpi="0" rotWithShape="1">
            <a:blip r:embed="rId2">
              <a:alphaModFix amt="55000"/>
            </a:blip>
            <a:srcRect/>
            <a:stretch>
              <a:fillRect r="-17152" b="-441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5"/>
          <p:cNvSpPr txBox="1">
            <a:spLocks/>
          </p:cNvSpPr>
          <p:nvPr userDrawn="1"/>
        </p:nvSpPr>
        <p:spPr>
          <a:xfrm>
            <a:off x="655561" y="6288262"/>
            <a:ext cx="4826675" cy="226839"/>
          </a:xfrm>
          <a:prstGeom prst="rect">
            <a:avLst/>
          </a:prstGeom>
        </p:spPr>
        <p:txBody>
          <a:bodyPr vert="horz" lIns="57150" tIns="28575" rIns="57150" bIns="28575" rtlCol="0">
            <a:noAutofit/>
          </a:bodyPr>
          <a:lstStyle>
            <a:lvl1pPr marL="0" indent="0" algn="l" defTabSz="1097280" rtl="0" eaLnBrk="1" latinLnBrk="0" hangingPunct="1">
              <a:lnSpc>
                <a:spcPct val="90000"/>
              </a:lnSpc>
              <a:spcBef>
                <a:spcPts val="1200"/>
              </a:spcBef>
              <a:buFont typeface="Arial" panose="020B0604020202020204" pitchFamily="34" charset="0"/>
              <a:buNone/>
              <a:defRPr sz="1920" kern="1200">
                <a:solidFill>
                  <a:schemeClr val="tx1"/>
                </a:solidFill>
                <a:latin typeface="+mn-lt"/>
                <a:ea typeface="+mn-ea"/>
                <a:cs typeface="+mn-cs"/>
              </a:defRPr>
            </a:lvl1pPr>
            <a:lvl2pPr marL="548640" indent="0" algn="l" defTabSz="1097280" rtl="0" eaLnBrk="1" latinLnBrk="0" hangingPunct="1">
              <a:lnSpc>
                <a:spcPct val="90000"/>
              </a:lnSpc>
              <a:spcBef>
                <a:spcPts val="600"/>
              </a:spcBef>
              <a:buFont typeface="Arial" panose="020B0604020202020204" pitchFamily="34" charset="0"/>
              <a:buNone/>
              <a:defRPr sz="1680" kern="1200">
                <a:solidFill>
                  <a:schemeClr val="tx1"/>
                </a:solidFill>
                <a:latin typeface="+mn-lt"/>
                <a:ea typeface="+mn-ea"/>
                <a:cs typeface="+mn-cs"/>
              </a:defRPr>
            </a:lvl2pPr>
            <a:lvl3pPr marL="1097280" indent="0" algn="l" defTabSz="1097280" rtl="0" eaLnBrk="1" latinLnBrk="0" hangingPunct="1">
              <a:lnSpc>
                <a:spcPct val="90000"/>
              </a:lnSpc>
              <a:spcBef>
                <a:spcPts val="600"/>
              </a:spcBef>
              <a:buFont typeface="Arial" panose="020B0604020202020204" pitchFamily="34" charset="0"/>
              <a:buNone/>
              <a:defRPr sz="1440" kern="1200">
                <a:solidFill>
                  <a:schemeClr val="tx1"/>
                </a:solidFill>
                <a:latin typeface="+mn-lt"/>
                <a:ea typeface="+mn-ea"/>
                <a:cs typeface="+mn-cs"/>
              </a:defRPr>
            </a:lvl3pPr>
            <a:lvl4pPr marL="164592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4pPr>
            <a:lvl5pPr marL="219456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5pPr>
            <a:lvl6pPr marL="274320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6pPr>
            <a:lvl7pPr marL="329184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7pPr>
            <a:lvl8pPr marL="384048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8pPr>
            <a:lvl9pPr marL="438912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9pPr>
          </a:lstStyle>
          <a:p>
            <a:pPr>
              <a:lnSpc>
                <a:spcPct val="100000"/>
              </a:lnSpc>
              <a:spcBef>
                <a:spcPts val="0"/>
              </a:spcBef>
            </a:pPr>
            <a:r>
              <a:rPr lang="en-US" sz="1200" dirty="0">
                <a:solidFill>
                  <a:schemeClr val="bg1"/>
                </a:solidFill>
                <a:latin typeface="Helvetica Neue" charset="0"/>
                <a:ea typeface="Helvetica Neue" charset="0"/>
                <a:cs typeface="Helvetica Neue" charset="0"/>
              </a:rPr>
              <a:t>www.davey.com</a:t>
            </a:r>
          </a:p>
        </p:txBody>
      </p:sp>
      <p:cxnSp>
        <p:nvCxnSpPr>
          <p:cNvPr id="8" name="Straight Connector 7"/>
          <p:cNvCxnSpPr/>
          <p:nvPr userDrawn="1"/>
        </p:nvCxnSpPr>
        <p:spPr>
          <a:xfrm flipV="1">
            <a:off x="702232" y="6233950"/>
            <a:ext cx="10795354" cy="20906"/>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hasCustomPrompt="1"/>
          </p:nvPr>
        </p:nvSpPr>
        <p:spPr>
          <a:xfrm>
            <a:off x="702232" y="2566059"/>
            <a:ext cx="5086317" cy="1600200"/>
          </a:xfrm>
        </p:spPr>
        <p:txBody>
          <a:bodyPr anchor="b">
            <a:noAutofit/>
          </a:bodyPr>
          <a:lstStyle>
            <a:lvl1pPr>
              <a:lnSpc>
                <a:spcPct val="80000"/>
              </a:lnSpc>
              <a:defRPr sz="4000" b="1">
                <a:solidFill>
                  <a:schemeClr val="bg1"/>
                </a:solidFill>
              </a:defRPr>
            </a:lvl1pPr>
          </a:lstStyle>
          <a:p>
            <a:r>
              <a:rPr lang="en-US" dirty="0"/>
              <a:t>TITLE</a:t>
            </a:r>
            <a:br>
              <a:rPr lang="en-US" dirty="0"/>
            </a:br>
            <a:r>
              <a:rPr lang="en-US" dirty="0"/>
              <a:t>SLIDE</a:t>
            </a:r>
          </a:p>
        </p:txBody>
      </p:sp>
      <p:sp>
        <p:nvSpPr>
          <p:cNvPr id="13" name="Text Placeholder 3"/>
          <p:cNvSpPr>
            <a:spLocks noGrp="1"/>
          </p:cNvSpPr>
          <p:nvPr>
            <p:ph type="body" sz="half" idx="2" hasCustomPrompt="1"/>
          </p:nvPr>
        </p:nvSpPr>
        <p:spPr>
          <a:xfrm>
            <a:off x="702232" y="4166259"/>
            <a:ext cx="5086317" cy="1783080"/>
          </a:xfrm>
        </p:spPr>
        <p:txBody>
          <a:bodyPr>
            <a:normAutofit/>
          </a:bodyPr>
          <a:lstStyle>
            <a:lvl1pPr marL="0" indent="0">
              <a:buFont typeface="Arial" panose="020B0604020202020204" pitchFamily="34" charset="0"/>
              <a:buNone/>
              <a:defRPr sz="1800">
                <a:solidFill>
                  <a:schemeClr val="bg1"/>
                </a:solidFill>
              </a:defRPr>
            </a:lvl1pPr>
            <a:lvl2pPr marL="457200" indent="0">
              <a:buFont typeface="Arial" panose="020B0604020202020204" pitchFamily="34" charset="0"/>
              <a:buNone/>
              <a:defRPr sz="1800">
                <a:solidFill>
                  <a:schemeClr val="bg1"/>
                </a:solidFill>
              </a:defRPr>
            </a:lvl2pPr>
            <a:lvl3pPr marL="914400" indent="0">
              <a:buFont typeface="Arial" panose="020B0604020202020204" pitchFamily="34" charset="0"/>
              <a:buNone/>
              <a:defRPr sz="1800">
                <a:solidFill>
                  <a:schemeClr val="bg1"/>
                </a:solidFill>
              </a:defRPr>
            </a:lvl3pPr>
            <a:lvl4pPr marL="1543050" indent="-171450">
              <a:buFont typeface="Arial" panose="020B0604020202020204" pitchFamily="34" charset="0"/>
              <a:buChar char="•"/>
              <a:defRPr sz="1800"/>
            </a:lvl4pPr>
            <a:lvl5pPr marL="2000250" indent="-171450">
              <a:buFont typeface="Arial" panose="020B0604020202020204" pitchFamily="34" charset="0"/>
              <a:buChar char="•"/>
              <a:defRPr sz="18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Content</a:t>
            </a:r>
          </a:p>
        </p:txBody>
      </p:sp>
      <p:grpSp>
        <p:nvGrpSpPr>
          <p:cNvPr id="15" name="Group 14"/>
          <p:cNvGrpSpPr/>
          <p:nvPr userDrawn="1"/>
        </p:nvGrpSpPr>
        <p:grpSpPr>
          <a:xfrm>
            <a:off x="11083893" y="176184"/>
            <a:ext cx="1108107" cy="466202"/>
            <a:chOff x="13165135" y="239942"/>
            <a:chExt cx="1465265" cy="616465"/>
          </a:xfrm>
        </p:grpSpPr>
        <p:sp>
          <p:nvSpPr>
            <p:cNvPr id="16" name="Rectangle 15"/>
            <p:cNvSpPr/>
            <p:nvPr/>
          </p:nvSpPr>
          <p:spPr>
            <a:xfrm>
              <a:off x="13165135" y="239942"/>
              <a:ext cx="1465265" cy="616465"/>
            </a:xfrm>
            <a:prstGeom prst="rect">
              <a:avLst/>
            </a:prstGeom>
            <a:solidFill>
              <a:srgbClr val="358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45" dirty="0"/>
            </a:p>
          </p:txBody>
        </p:sp>
        <p:pic>
          <p:nvPicPr>
            <p:cNvPr id="17" name="PSfaGW logo"/>
            <p:cNvPicPr>
              <a:picLocks/>
            </p:cNvPicPr>
            <p:nvPr/>
          </p:nvPicPr>
          <p:blipFill>
            <a:blip r:embed="rId3"/>
            <a:stretch>
              <a:fillRect/>
            </a:stretch>
          </p:blipFill>
          <p:spPr>
            <a:xfrm>
              <a:off x="13261860" y="322716"/>
              <a:ext cx="1271814" cy="450915"/>
            </a:xfrm>
            <a:prstGeom prst="rect">
              <a:avLst/>
            </a:prstGeom>
          </p:spPr>
        </p:pic>
      </p:grpSp>
    </p:spTree>
    <p:extLst>
      <p:ext uri="{BB962C8B-B14F-4D97-AF65-F5344CB8AC3E}">
        <p14:creationId xmlns:p14="http://schemas.microsoft.com/office/powerpoint/2010/main" val="169413926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amp; Content - 3">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935896"/>
            <a:ext cx="12191999" cy="2912582"/>
          </a:xfrm>
          <a:solidFill>
            <a:schemeClr val="bg1">
              <a:lumMod val="95000"/>
            </a:schemeClr>
          </a:solidFill>
        </p:spPr>
        <p:txBody>
          <a:bodyPr anchor="ctr">
            <a:normAutofit/>
          </a:bodyPr>
          <a:lstStyle>
            <a:lvl1pPr marL="0" indent="0" algn="ctr">
              <a:buNone/>
              <a:defRPr sz="8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dirty="0"/>
          </a:p>
        </p:txBody>
      </p:sp>
      <p:sp>
        <p:nvSpPr>
          <p:cNvPr id="2" name="Title 1"/>
          <p:cNvSpPr>
            <a:spLocks noGrp="1"/>
          </p:cNvSpPr>
          <p:nvPr>
            <p:ph type="title" hasCustomPrompt="1"/>
          </p:nvPr>
        </p:nvSpPr>
        <p:spPr>
          <a:xfrm>
            <a:off x="702232" y="664926"/>
            <a:ext cx="8020349" cy="1049574"/>
          </a:xfrm>
        </p:spPr>
        <p:txBody>
          <a:bodyPr anchor="t">
            <a:noAutofit/>
          </a:bodyPr>
          <a:lstStyle>
            <a:lvl1pPr>
              <a:lnSpc>
                <a:spcPct val="80000"/>
              </a:lnSpc>
              <a:defRPr sz="4000" b="1"/>
            </a:lvl1pPr>
          </a:lstStyle>
          <a:p>
            <a:r>
              <a:rPr lang="en-US" dirty="0"/>
              <a:t>TITLE</a:t>
            </a:r>
            <a:br>
              <a:rPr lang="en-US" dirty="0"/>
            </a:br>
            <a:r>
              <a:rPr lang="en-US" dirty="0"/>
              <a:t>SLIDE</a:t>
            </a:r>
          </a:p>
        </p:txBody>
      </p:sp>
      <p:sp>
        <p:nvSpPr>
          <p:cNvPr id="4" name="Text Placeholder 3"/>
          <p:cNvSpPr>
            <a:spLocks noGrp="1"/>
          </p:cNvSpPr>
          <p:nvPr>
            <p:ph type="body" sz="half" idx="2"/>
          </p:nvPr>
        </p:nvSpPr>
        <p:spPr>
          <a:xfrm>
            <a:off x="702232" y="1714500"/>
            <a:ext cx="8020349" cy="1565412"/>
          </a:xfrm>
        </p:spPr>
        <p:txBody>
          <a:bodyPr>
            <a:normAutofit/>
          </a:bodyPr>
          <a:lstStyle>
            <a:lvl1pPr marL="285750" indent="-285750">
              <a:buFont typeface="Arial" panose="020B0604020202020204" pitchFamily="34" charset="0"/>
              <a:buChar char="•"/>
              <a:defRPr sz="1800"/>
            </a:lvl1pPr>
            <a:lvl2pPr marL="742950" indent="-285750">
              <a:buFont typeface="Arial" panose="020B0604020202020204" pitchFamily="34" charset="0"/>
              <a:buChar char="•"/>
              <a:defRPr sz="1800"/>
            </a:lvl2pPr>
            <a:lvl3pPr marL="1085850" indent="-171450">
              <a:buFont typeface="Arial" panose="020B0604020202020204" pitchFamily="34" charset="0"/>
              <a:buChar char="•"/>
              <a:defRPr sz="1800"/>
            </a:lvl3pPr>
            <a:lvl4pPr marL="1543050" indent="-171450">
              <a:buFont typeface="Arial" panose="020B0604020202020204" pitchFamily="34" charset="0"/>
              <a:buChar char="•"/>
              <a:defRPr sz="1800"/>
            </a:lvl4pPr>
            <a:lvl5pPr marL="2000250" indent="-171450">
              <a:buFont typeface="Arial" panose="020B0604020202020204" pitchFamily="34" charset="0"/>
              <a:buChar char="•"/>
              <a:defRPr sz="18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a:p>
            <a:pPr lvl="1"/>
            <a:r>
              <a:rPr lang="en-US" dirty="0"/>
              <a:t>Second level</a:t>
            </a:r>
          </a:p>
          <a:p>
            <a:pPr lvl="2"/>
            <a:r>
              <a:rPr lang="en-US" dirty="0"/>
              <a:t>Third level</a:t>
            </a:r>
          </a:p>
        </p:txBody>
      </p:sp>
      <p:sp>
        <p:nvSpPr>
          <p:cNvPr id="11" name="Text Placeholder 5"/>
          <p:cNvSpPr txBox="1">
            <a:spLocks/>
          </p:cNvSpPr>
          <p:nvPr/>
        </p:nvSpPr>
        <p:spPr>
          <a:xfrm>
            <a:off x="655561" y="6288262"/>
            <a:ext cx="4826675" cy="226839"/>
          </a:xfrm>
          <a:prstGeom prst="rect">
            <a:avLst/>
          </a:prstGeom>
        </p:spPr>
        <p:txBody>
          <a:bodyPr vert="horz" lIns="57150" tIns="28575" rIns="57150" bIns="28575" rtlCol="0">
            <a:noAutofit/>
          </a:bodyPr>
          <a:lstStyle>
            <a:lvl1pPr marL="0" indent="0" algn="l" defTabSz="1097280" rtl="0" eaLnBrk="1" latinLnBrk="0" hangingPunct="1">
              <a:lnSpc>
                <a:spcPct val="90000"/>
              </a:lnSpc>
              <a:spcBef>
                <a:spcPts val="1200"/>
              </a:spcBef>
              <a:buFont typeface="Arial" panose="020B0604020202020204" pitchFamily="34" charset="0"/>
              <a:buNone/>
              <a:defRPr sz="1920" kern="1200">
                <a:solidFill>
                  <a:schemeClr val="tx1"/>
                </a:solidFill>
                <a:latin typeface="+mn-lt"/>
                <a:ea typeface="+mn-ea"/>
                <a:cs typeface="+mn-cs"/>
              </a:defRPr>
            </a:lvl1pPr>
            <a:lvl2pPr marL="548640" indent="0" algn="l" defTabSz="1097280" rtl="0" eaLnBrk="1" latinLnBrk="0" hangingPunct="1">
              <a:lnSpc>
                <a:spcPct val="90000"/>
              </a:lnSpc>
              <a:spcBef>
                <a:spcPts val="600"/>
              </a:spcBef>
              <a:buFont typeface="Arial" panose="020B0604020202020204" pitchFamily="34" charset="0"/>
              <a:buNone/>
              <a:defRPr sz="1680" kern="1200">
                <a:solidFill>
                  <a:schemeClr val="tx1"/>
                </a:solidFill>
                <a:latin typeface="+mn-lt"/>
                <a:ea typeface="+mn-ea"/>
                <a:cs typeface="+mn-cs"/>
              </a:defRPr>
            </a:lvl2pPr>
            <a:lvl3pPr marL="1097280" indent="0" algn="l" defTabSz="1097280" rtl="0" eaLnBrk="1" latinLnBrk="0" hangingPunct="1">
              <a:lnSpc>
                <a:spcPct val="90000"/>
              </a:lnSpc>
              <a:spcBef>
                <a:spcPts val="600"/>
              </a:spcBef>
              <a:buFont typeface="Arial" panose="020B0604020202020204" pitchFamily="34" charset="0"/>
              <a:buNone/>
              <a:defRPr sz="1440" kern="1200">
                <a:solidFill>
                  <a:schemeClr val="tx1"/>
                </a:solidFill>
                <a:latin typeface="+mn-lt"/>
                <a:ea typeface="+mn-ea"/>
                <a:cs typeface="+mn-cs"/>
              </a:defRPr>
            </a:lvl3pPr>
            <a:lvl4pPr marL="164592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4pPr>
            <a:lvl5pPr marL="219456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5pPr>
            <a:lvl6pPr marL="274320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6pPr>
            <a:lvl7pPr marL="329184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7pPr>
            <a:lvl8pPr marL="384048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8pPr>
            <a:lvl9pPr marL="438912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9pPr>
          </a:lstStyle>
          <a:p>
            <a:pPr>
              <a:lnSpc>
                <a:spcPct val="100000"/>
              </a:lnSpc>
              <a:spcBef>
                <a:spcPts val="0"/>
              </a:spcBef>
            </a:pPr>
            <a:r>
              <a:rPr lang="en-US" sz="1200" dirty="0">
                <a:latin typeface="Helvetica Neue" charset="0"/>
                <a:ea typeface="Helvetica Neue" charset="0"/>
                <a:cs typeface="Helvetica Neue" charset="0"/>
              </a:rPr>
              <a:t>www.davey.com</a:t>
            </a:r>
          </a:p>
        </p:txBody>
      </p:sp>
      <p:cxnSp>
        <p:nvCxnSpPr>
          <p:cNvPr id="9" name="Straight Connector 8"/>
          <p:cNvCxnSpPr/>
          <p:nvPr userDrawn="1"/>
        </p:nvCxnSpPr>
        <p:spPr>
          <a:xfrm flipV="1">
            <a:off x="702232" y="6235015"/>
            <a:ext cx="10795354" cy="20906"/>
          </a:xfrm>
          <a:prstGeom prst="line">
            <a:avLst/>
          </a:prstGeom>
          <a:ln>
            <a:solidFill>
              <a:srgbClr val="118049"/>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735272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own - Title Section">
    <p:spTree>
      <p:nvGrpSpPr>
        <p:cNvPr id="1" name=""/>
        <p:cNvGrpSpPr/>
        <p:nvPr/>
      </p:nvGrpSpPr>
      <p:grpSpPr>
        <a:xfrm>
          <a:off x="0" y="0"/>
          <a:ext cx="0" cy="0"/>
          <a:chOff x="0" y="0"/>
          <a:chExt cx="0" cy="0"/>
        </a:xfrm>
      </p:grpSpPr>
      <p:sp>
        <p:nvSpPr>
          <p:cNvPr id="6" name="object 3"/>
          <p:cNvSpPr/>
          <p:nvPr userDrawn="1"/>
        </p:nvSpPr>
        <p:spPr>
          <a:xfrm>
            <a:off x="0" y="0"/>
            <a:ext cx="12192000" cy="6858000"/>
          </a:xfrm>
          <a:custGeom>
            <a:avLst/>
            <a:gdLst/>
            <a:ahLst/>
            <a:cxnLst/>
            <a:rect l="l" t="t" r="r" b="b"/>
            <a:pathLst>
              <a:path w="9572625" h="7772400">
                <a:moveTo>
                  <a:pt x="0" y="7772400"/>
                </a:moveTo>
                <a:lnTo>
                  <a:pt x="9572625" y="7772400"/>
                </a:lnTo>
                <a:lnTo>
                  <a:pt x="9572625" y="0"/>
                </a:lnTo>
                <a:lnTo>
                  <a:pt x="0" y="0"/>
                </a:lnTo>
                <a:lnTo>
                  <a:pt x="0" y="7772400"/>
                </a:lnTo>
                <a:close/>
              </a:path>
            </a:pathLst>
          </a:custGeom>
          <a:solidFill>
            <a:srgbClr val="68594C"/>
          </a:solidFill>
        </p:spPr>
        <p:txBody>
          <a:bodyPr wrap="square" lIns="0" tIns="0" rIns="0" bIns="0" rtlCol="0"/>
          <a:lstStyle/>
          <a:p>
            <a:endParaRPr dirty="0"/>
          </a:p>
        </p:txBody>
      </p:sp>
      <p:sp>
        <p:nvSpPr>
          <p:cNvPr id="17" name="Rectangle 16"/>
          <p:cNvSpPr/>
          <p:nvPr userDrawn="1"/>
        </p:nvSpPr>
        <p:spPr>
          <a:xfrm>
            <a:off x="4356101" y="1099778"/>
            <a:ext cx="7843717" cy="5758222"/>
          </a:xfrm>
          <a:prstGeom prst="rect">
            <a:avLst/>
          </a:prstGeom>
          <a:blipFill dpi="0" rotWithShape="1">
            <a:blip r:embed="rId2">
              <a:alphaModFix amt="55000"/>
            </a:blip>
            <a:srcRect/>
            <a:stretch>
              <a:fillRect r="-17152" b="-441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5"/>
          <p:cNvSpPr txBox="1">
            <a:spLocks/>
          </p:cNvSpPr>
          <p:nvPr userDrawn="1"/>
        </p:nvSpPr>
        <p:spPr>
          <a:xfrm>
            <a:off x="655561" y="6288262"/>
            <a:ext cx="4826675" cy="226839"/>
          </a:xfrm>
          <a:prstGeom prst="rect">
            <a:avLst/>
          </a:prstGeom>
        </p:spPr>
        <p:txBody>
          <a:bodyPr vert="horz" lIns="57150" tIns="28575" rIns="57150" bIns="28575" rtlCol="0">
            <a:noAutofit/>
          </a:bodyPr>
          <a:lstStyle>
            <a:lvl1pPr marL="0" indent="0" algn="l" defTabSz="1097280" rtl="0" eaLnBrk="1" latinLnBrk="0" hangingPunct="1">
              <a:lnSpc>
                <a:spcPct val="90000"/>
              </a:lnSpc>
              <a:spcBef>
                <a:spcPts val="1200"/>
              </a:spcBef>
              <a:buFont typeface="Arial" panose="020B0604020202020204" pitchFamily="34" charset="0"/>
              <a:buNone/>
              <a:defRPr sz="1920" kern="1200">
                <a:solidFill>
                  <a:schemeClr val="tx1"/>
                </a:solidFill>
                <a:latin typeface="+mn-lt"/>
                <a:ea typeface="+mn-ea"/>
                <a:cs typeface="+mn-cs"/>
              </a:defRPr>
            </a:lvl1pPr>
            <a:lvl2pPr marL="548640" indent="0" algn="l" defTabSz="1097280" rtl="0" eaLnBrk="1" latinLnBrk="0" hangingPunct="1">
              <a:lnSpc>
                <a:spcPct val="90000"/>
              </a:lnSpc>
              <a:spcBef>
                <a:spcPts val="600"/>
              </a:spcBef>
              <a:buFont typeface="Arial" panose="020B0604020202020204" pitchFamily="34" charset="0"/>
              <a:buNone/>
              <a:defRPr sz="1680" kern="1200">
                <a:solidFill>
                  <a:schemeClr val="tx1"/>
                </a:solidFill>
                <a:latin typeface="+mn-lt"/>
                <a:ea typeface="+mn-ea"/>
                <a:cs typeface="+mn-cs"/>
              </a:defRPr>
            </a:lvl2pPr>
            <a:lvl3pPr marL="1097280" indent="0" algn="l" defTabSz="1097280" rtl="0" eaLnBrk="1" latinLnBrk="0" hangingPunct="1">
              <a:lnSpc>
                <a:spcPct val="90000"/>
              </a:lnSpc>
              <a:spcBef>
                <a:spcPts val="600"/>
              </a:spcBef>
              <a:buFont typeface="Arial" panose="020B0604020202020204" pitchFamily="34" charset="0"/>
              <a:buNone/>
              <a:defRPr sz="1440" kern="1200">
                <a:solidFill>
                  <a:schemeClr val="tx1"/>
                </a:solidFill>
                <a:latin typeface="+mn-lt"/>
                <a:ea typeface="+mn-ea"/>
                <a:cs typeface="+mn-cs"/>
              </a:defRPr>
            </a:lvl3pPr>
            <a:lvl4pPr marL="164592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4pPr>
            <a:lvl5pPr marL="219456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5pPr>
            <a:lvl6pPr marL="274320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6pPr>
            <a:lvl7pPr marL="329184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7pPr>
            <a:lvl8pPr marL="384048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8pPr>
            <a:lvl9pPr marL="438912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9pPr>
          </a:lstStyle>
          <a:p>
            <a:pPr>
              <a:lnSpc>
                <a:spcPct val="100000"/>
              </a:lnSpc>
              <a:spcBef>
                <a:spcPts val="0"/>
              </a:spcBef>
            </a:pPr>
            <a:r>
              <a:rPr lang="en-US" sz="1200" dirty="0">
                <a:solidFill>
                  <a:schemeClr val="bg1"/>
                </a:solidFill>
                <a:latin typeface="Helvetica Neue" charset="0"/>
                <a:ea typeface="Helvetica Neue" charset="0"/>
                <a:cs typeface="Helvetica Neue" charset="0"/>
              </a:rPr>
              <a:t>www.davey.com</a:t>
            </a:r>
          </a:p>
        </p:txBody>
      </p:sp>
      <p:cxnSp>
        <p:nvCxnSpPr>
          <p:cNvPr id="8" name="Straight Connector 7"/>
          <p:cNvCxnSpPr/>
          <p:nvPr userDrawn="1"/>
        </p:nvCxnSpPr>
        <p:spPr>
          <a:xfrm flipV="1">
            <a:off x="702232" y="6233950"/>
            <a:ext cx="10795354" cy="20906"/>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hasCustomPrompt="1"/>
          </p:nvPr>
        </p:nvSpPr>
        <p:spPr>
          <a:xfrm>
            <a:off x="702232" y="2566059"/>
            <a:ext cx="5086317" cy="1600200"/>
          </a:xfrm>
        </p:spPr>
        <p:txBody>
          <a:bodyPr anchor="b">
            <a:noAutofit/>
          </a:bodyPr>
          <a:lstStyle>
            <a:lvl1pPr>
              <a:lnSpc>
                <a:spcPct val="80000"/>
              </a:lnSpc>
              <a:defRPr sz="4000" b="1">
                <a:solidFill>
                  <a:schemeClr val="bg1"/>
                </a:solidFill>
              </a:defRPr>
            </a:lvl1pPr>
          </a:lstStyle>
          <a:p>
            <a:r>
              <a:rPr lang="en-US" dirty="0"/>
              <a:t>TITLE</a:t>
            </a:r>
            <a:br>
              <a:rPr lang="en-US" dirty="0"/>
            </a:br>
            <a:r>
              <a:rPr lang="en-US" dirty="0"/>
              <a:t>SLIDE</a:t>
            </a:r>
          </a:p>
        </p:txBody>
      </p:sp>
      <p:sp>
        <p:nvSpPr>
          <p:cNvPr id="13" name="Text Placeholder 3"/>
          <p:cNvSpPr>
            <a:spLocks noGrp="1"/>
          </p:cNvSpPr>
          <p:nvPr>
            <p:ph type="body" sz="half" idx="2" hasCustomPrompt="1"/>
          </p:nvPr>
        </p:nvSpPr>
        <p:spPr>
          <a:xfrm>
            <a:off x="702232" y="4166259"/>
            <a:ext cx="5086317" cy="1783080"/>
          </a:xfrm>
        </p:spPr>
        <p:txBody>
          <a:bodyPr>
            <a:normAutofit/>
          </a:bodyPr>
          <a:lstStyle>
            <a:lvl1pPr marL="0" indent="0">
              <a:buFont typeface="Arial" panose="020B0604020202020204" pitchFamily="34" charset="0"/>
              <a:buNone/>
              <a:defRPr sz="1800">
                <a:solidFill>
                  <a:schemeClr val="bg1"/>
                </a:solidFill>
              </a:defRPr>
            </a:lvl1pPr>
            <a:lvl2pPr marL="457200" indent="0">
              <a:buFont typeface="Arial" panose="020B0604020202020204" pitchFamily="34" charset="0"/>
              <a:buNone/>
              <a:defRPr sz="1800">
                <a:solidFill>
                  <a:schemeClr val="bg1"/>
                </a:solidFill>
              </a:defRPr>
            </a:lvl2pPr>
            <a:lvl3pPr marL="914400" indent="0">
              <a:buFont typeface="Arial" panose="020B0604020202020204" pitchFamily="34" charset="0"/>
              <a:buNone/>
              <a:defRPr sz="1800">
                <a:solidFill>
                  <a:schemeClr val="bg1"/>
                </a:solidFill>
              </a:defRPr>
            </a:lvl3pPr>
            <a:lvl4pPr marL="1543050" indent="-171450">
              <a:buFont typeface="Arial" panose="020B0604020202020204" pitchFamily="34" charset="0"/>
              <a:buChar char="•"/>
              <a:defRPr sz="1800"/>
            </a:lvl4pPr>
            <a:lvl5pPr marL="2000250" indent="-171450">
              <a:buFont typeface="Arial" panose="020B0604020202020204" pitchFamily="34" charset="0"/>
              <a:buChar char="•"/>
              <a:defRPr sz="18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Content</a:t>
            </a:r>
          </a:p>
        </p:txBody>
      </p:sp>
      <p:grpSp>
        <p:nvGrpSpPr>
          <p:cNvPr id="19" name="Group 18"/>
          <p:cNvGrpSpPr/>
          <p:nvPr userDrawn="1"/>
        </p:nvGrpSpPr>
        <p:grpSpPr>
          <a:xfrm>
            <a:off x="11083893" y="176184"/>
            <a:ext cx="1108107" cy="466202"/>
            <a:chOff x="13165135" y="239942"/>
            <a:chExt cx="1465265" cy="616465"/>
          </a:xfrm>
        </p:grpSpPr>
        <p:sp>
          <p:nvSpPr>
            <p:cNvPr id="20" name="Rectangle 19"/>
            <p:cNvSpPr/>
            <p:nvPr/>
          </p:nvSpPr>
          <p:spPr>
            <a:xfrm>
              <a:off x="13165135" y="239942"/>
              <a:ext cx="1465265" cy="616465"/>
            </a:xfrm>
            <a:prstGeom prst="rect">
              <a:avLst/>
            </a:prstGeom>
            <a:solidFill>
              <a:srgbClr val="358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45" dirty="0"/>
            </a:p>
          </p:txBody>
        </p:sp>
        <p:pic>
          <p:nvPicPr>
            <p:cNvPr id="21" name="PSfaGW logo"/>
            <p:cNvPicPr>
              <a:picLocks/>
            </p:cNvPicPr>
            <p:nvPr/>
          </p:nvPicPr>
          <p:blipFill>
            <a:blip r:embed="rId3"/>
            <a:stretch>
              <a:fillRect/>
            </a:stretch>
          </p:blipFill>
          <p:spPr>
            <a:xfrm>
              <a:off x="13261860" y="322716"/>
              <a:ext cx="1271814" cy="450915"/>
            </a:xfrm>
            <a:prstGeom prst="rect">
              <a:avLst/>
            </a:prstGeom>
          </p:spPr>
        </p:pic>
      </p:grpSp>
    </p:spTree>
    <p:extLst>
      <p:ext uri="{BB962C8B-B14F-4D97-AF65-F5344CB8AC3E}">
        <p14:creationId xmlns:p14="http://schemas.microsoft.com/office/powerpoint/2010/main" val="3014460661"/>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amp; Content - 4">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1999" cy="2912582"/>
          </a:xfrm>
          <a:solidFill>
            <a:schemeClr val="bg1">
              <a:lumMod val="95000"/>
            </a:schemeClr>
          </a:solidFill>
        </p:spPr>
        <p:txBody>
          <a:bodyPr anchor="ctr">
            <a:normAutofit/>
          </a:bodyPr>
          <a:lstStyle>
            <a:lvl1pPr marL="0" indent="0" algn="ctr">
              <a:buNone/>
              <a:defRPr sz="8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dirty="0"/>
          </a:p>
        </p:txBody>
      </p:sp>
      <p:sp>
        <p:nvSpPr>
          <p:cNvPr id="2" name="Title 1"/>
          <p:cNvSpPr>
            <a:spLocks noGrp="1"/>
          </p:cNvSpPr>
          <p:nvPr>
            <p:ph type="title" hasCustomPrompt="1"/>
          </p:nvPr>
        </p:nvSpPr>
        <p:spPr>
          <a:xfrm>
            <a:off x="702232" y="3416078"/>
            <a:ext cx="8020349" cy="1041622"/>
          </a:xfrm>
        </p:spPr>
        <p:txBody>
          <a:bodyPr anchor="t">
            <a:noAutofit/>
          </a:bodyPr>
          <a:lstStyle>
            <a:lvl1pPr>
              <a:lnSpc>
                <a:spcPct val="80000"/>
              </a:lnSpc>
              <a:defRPr sz="4000" b="1"/>
            </a:lvl1pPr>
          </a:lstStyle>
          <a:p>
            <a:r>
              <a:rPr lang="en-US" dirty="0"/>
              <a:t>TITLE</a:t>
            </a:r>
            <a:br>
              <a:rPr lang="en-US" dirty="0"/>
            </a:br>
            <a:r>
              <a:rPr lang="en-US" dirty="0"/>
              <a:t>SLIDE</a:t>
            </a:r>
          </a:p>
        </p:txBody>
      </p:sp>
      <p:sp>
        <p:nvSpPr>
          <p:cNvPr id="4" name="Text Placeholder 3"/>
          <p:cNvSpPr>
            <a:spLocks noGrp="1"/>
          </p:cNvSpPr>
          <p:nvPr>
            <p:ph type="body" sz="half" idx="2"/>
          </p:nvPr>
        </p:nvSpPr>
        <p:spPr>
          <a:xfrm>
            <a:off x="702232" y="4457700"/>
            <a:ext cx="8020349" cy="1573364"/>
          </a:xfrm>
        </p:spPr>
        <p:txBody>
          <a:bodyPr>
            <a:normAutofit/>
          </a:bodyPr>
          <a:lstStyle>
            <a:lvl1pPr marL="285750" indent="-285750">
              <a:buFont typeface="Arial" panose="020B0604020202020204" pitchFamily="34" charset="0"/>
              <a:buChar char="•"/>
              <a:defRPr sz="1800"/>
            </a:lvl1pPr>
            <a:lvl2pPr marL="742950" indent="-285750">
              <a:buFont typeface="Arial" panose="020B0604020202020204" pitchFamily="34" charset="0"/>
              <a:buChar char="•"/>
              <a:defRPr sz="1800"/>
            </a:lvl2pPr>
            <a:lvl3pPr marL="1085850" indent="-171450">
              <a:buFont typeface="Arial" panose="020B0604020202020204" pitchFamily="34" charset="0"/>
              <a:buChar char="•"/>
              <a:defRPr sz="1800"/>
            </a:lvl3pPr>
            <a:lvl4pPr marL="1543050" indent="-171450">
              <a:buFont typeface="Arial" panose="020B0604020202020204" pitchFamily="34" charset="0"/>
              <a:buChar char="•"/>
              <a:defRPr sz="1800"/>
            </a:lvl4pPr>
            <a:lvl5pPr marL="2000250" indent="-171450">
              <a:buFont typeface="Arial" panose="020B0604020202020204" pitchFamily="34" charset="0"/>
              <a:buChar char="•"/>
              <a:defRPr sz="18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a:p>
            <a:pPr lvl="1"/>
            <a:r>
              <a:rPr lang="en-US" dirty="0"/>
              <a:t>Second level</a:t>
            </a:r>
          </a:p>
          <a:p>
            <a:pPr lvl="2"/>
            <a:r>
              <a:rPr lang="en-US" dirty="0"/>
              <a:t>Third level</a:t>
            </a:r>
          </a:p>
        </p:txBody>
      </p:sp>
      <p:sp>
        <p:nvSpPr>
          <p:cNvPr id="11" name="Text Placeholder 5"/>
          <p:cNvSpPr txBox="1">
            <a:spLocks/>
          </p:cNvSpPr>
          <p:nvPr/>
        </p:nvSpPr>
        <p:spPr>
          <a:xfrm>
            <a:off x="655561" y="6288262"/>
            <a:ext cx="4826675" cy="226839"/>
          </a:xfrm>
          <a:prstGeom prst="rect">
            <a:avLst/>
          </a:prstGeom>
        </p:spPr>
        <p:txBody>
          <a:bodyPr vert="horz" lIns="57150" tIns="28575" rIns="57150" bIns="28575" rtlCol="0">
            <a:noAutofit/>
          </a:bodyPr>
          <a:lstStyle>
            <a:lvl1pPr marL="0" indent="0" algn="l" defTabSz="1097280" rtl="0" eaLnBrk="1" latinLnBrk="0" hangingPunct="1">
              <a:lnSpc>
                <a:spcPct val="90000"/>
              </a:lnSpc>
              <a:spcBef>
                <a:spcPts val="1200"/>
              </a:spcBef>
              <a:buFont typeface="Arial" panose="020B0604020202020204" pitchFamily="34" charset="0"/>
              <a:buNone/>
              <a:defRPr sz="1920" kern="1200">
                <a:solidFill>
                  <a:schemeClr val="tx1"/>
                </a:solidFill>
                <a:latin typeface="+mn-lt"/>
                <a:ea typeface="+mn-ea"/>
                <a:cs typeface="+mn-cs"/>
              </a:defRPr>
            </a:lvl1pPr>
            <a:lvl2pPr marL="548640" indent="0" algn="l" defTabSz="1097280" rtl="0" eaLnBrk="1" latinLnBrk="0" hangingPunct="1">
              <a:lnSpc>
                <a:spcPct val="90000"/>
              </a:lnSpc>
              <a:spcBef>
                <a:spcPts val="600"/>
              </a:spcBef>
              <a:buFont typeface="Arial" panose="020B0604020202020204" pitchFamily="34" charset="0"/>
              <a:buNone/>
              <a:defRPr sz="1680" kern="1200">
                <a:solidFill>
                  <a:schemeClr val="tx1"/>
                </a:solidFill>
                <a:latin typeface="+mn-lt"/>
                <a:ea typeface="+mn-ea"/>
                <a:cs typeface="+mn-cs"/>
              </a:defRPr>
            </a:lvl2pPr>
            <a:lvl3pPr marL="1097280" indent="0" algn="l" defTabSz="1097280" rtl="0" eaLnBrk="1" latinLnBrk="0" hangingPunct="1">
              <a:lnSpc>
                <a:spcPct val="90000"/>
              </a:lnSpc>
              <a:spcBef>
                <a:spcPts val="600"/>
              </a:spcBef>
              <a:buFont typeface="Arial" panose="020B0604020202020204" pitchFamily="34" charset="0"/>
              <a:buNone/>
              <a:defRPr sz="1440" kern="1200">
                <a:solidFill>
                  <a:schemeClr val="tx1"/>
                </a:solidFill>
                <a:latin typeface="+mn-lt"/>
                <a:ea typeface="+mn-ea"/>
                <a:cs typeface="+mn-cs"/>
              </a:defRPr>
            </a:lvl3pPr>
            <a:lvl4pPr marL="164592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4pPr>
            <a:lvl5pPr marL="219456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5pPr>
            <a:lvl6pPr marL="274320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6pPr>
            <a:lvl7pPr marL="329184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7pPr>
            <a:lvl8pPr marL="384048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8pPr>
            <a:lvl9pPr marL="438912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9pPr>
          </a:lstStyle>
          <a:p>
            <a:pPr>
              <a:lnSpc>
                <a:spcPct val="100000"/>
              </a:lnSpc>
              <a:spcBef>
                <a:spcPts val="0"/>
              </a:spcBef>
            </a:pPr>
            <a:r>
              <a:rPr lang="en-US" sz="1200" dirty="0">
                <a:latin typeface="Helvetica Neue" charset="0"/>
                <a:ea typeface="Helvetica Neue" charset="0"/>
                <a:cs typeface="Helvetica Neue" charset="0"/>
              </a:rPr>
              <a:t>www.davey.com</a:t>
            </a:r>
          </a:p>
        </p:txBody>
      </p:sp>
      <p:cxnSp>
        <p:nvCxnSpPr>
          <p:cNvPr id="9" name="Straight Connector 8"/>
          <p:cNvCxnSpPr/>
          <p:nvPr userDrawn="1"/>
        </p:nvCxnSpPr>
        <p:spPr>
          <a:xfrm flipV="1">
            <a:off x="702232" y="6235015"/>
            <a:ext cx="10795354" cy="20906"/>
          </a:xfrm>
          <a:prstGeom prst="line">
            <a:avLst/>
          </a:prstGeom>
          <a:ln>
            <a:solidFill>
              <a:srgbClr val="118049"/>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758672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 Title Section">
    <p:spTree>
      <p:nvGrpSpPr>
        <p:cNvPr id="1" name=""/>
        <p:cNvGrpSpPr/>
        <p:nvPr/>
      </p:nvGrpSpPr>
      <p:grpSpPr>
        <a:xfrm>
          <a:off x="0" y="0"/>
          <a:ext cx="0" cy="0"/>
          <a:chOff x="0" y="0"/>
          <a:chExt cx="0" cy="0"/>
        </a:xfrm>
      </p:grpSpPr>
      <p:sp>
        <p:nvSpPr>
          <p:cNvPr id="9" name="object 3"/>
          <p:cNvSpPr/>
          <p:nvPr userDrawn="1"/>
        </p:nvSpPr>
        <p:spPr>
          <a:xfrm>
            <a:off x="0" y="0"/>
            <a:ext cx="12199818" cy="6858000"/>
          </a:xfrm>
          <a:custGeom>
            <a:avLst/>
            <a:gdLst/>
            <a:ahLst/>
            <a:cxnLst/>
            <a:rect l="l" t="t" r="r" b="b"/>
            <a:pathLst>
              <a:path w="9572625" h="7772400">
                <a:moveTo>
                  <a:pt x="0" y="7772400"/>
                </a:moveTo>
                <a:lnTo>
                  <a:pt x="9572625" y="7772400"/>
                </a:lnTo>
                <a:lnTo>
                  <a:pt x="9572625" y="0"/>
                </a:lnTo>
                <a:lnTo>
                  <a:pt x="0" y="0"/>
                </a:lnTo>
                <a:lnTo>
                  <a:pt x="0" y="7772400"/>
                </a:lnTo>
                <a:close/>
              </a:path>
            </a:pathLst>
          </a:custGeom>
          <a:solidFill>
            <a:srgbClr val="5BAFE3"/>
          </a:solidFill>
        </p:spPr>
        <p:txBody>
          <a:bodyPr wrap="square" lIns="0" tIns="0" rIns="0" bIns="0" rtlCol="0"/>
          <a:lstStyle/>
          <a:p>
            <a:endParaRPr dirty="0"/>
          </a:p>
        </p:txBody>
      </p:sp>
      <p:pic>
        <p:nvPicPr>
          <p:cNvPr id="3" name="Picture 2">
            <a:extLst>
              <a:ext uri="{FF2B5EF4-FFF2-40B4-BE49-F238E27FC236}">
                <a16:creationId xmlns:a16="http://schemas.microsoft.com/office/drawing/2014/main" id="{9FF00250-0C31-4296-9A5A-C613553C873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r="15054"/>
          <a:stretch/>
        </p:blipFill>
        <p:spPr>
          <a:xfrm>
            <a:off x="4312142" y="990391"/>
            <a:ext cx="7879858" cy="6171999"/>
          </a:xfrm>
          <a:prstGeom prst="rect">
            <a:avLst/>
          </a:prstGeom>
        </p:spPr>
      </p:pic>
      <p:sp>
        <p:nvSpPr>
          <p:cNvPr id="7" name="Text Placeholder 5"/>
          <p:cNvSpPr txBox="1">
            <a:spLocks/>
          </p:cNvSpPr>
          <p:nvPr userDrawn="1"/>
        </p:nvSpPr>
        <p:spPr>
          <a:xfrm>
            <a:off x="655561" y="6288262"/>
            <a:ext cx="4826675" cy="226839"/>
          </a:xfrm>
          <a:prstGeom prst="rect">
            <a:avLst/>
          </a:prstGeom>
        </p:spPr>
        <p:txBody>
          <a:bodyPr vert="horz" lIns="57150" tIns="28575" rIns="57150" bIns="28575" rtlCol="0">
            <a:noAutofit/>
          </a:bodyPr>
          <a:lstStyle>
            <a:lvl1pPr marL="0" indent="0" algn="l" defTabSz="1097280" rtl="0" eaLnBrk="1" latinLnBrk="0" hangingPunct="1">
              <a:lnSpc>
                <a:spcPct val="90000"/>
              </a:lnSpc>
              <a:spcBef>
                <a:spcPts val="1200"/>
              </a:spcBef>
              <a:buFont typeface="Arial" panose="020B0604020202020204" pitchFamily="34" charset="0"/>
              <a:buNone/>
              <a:defRPr sz="1920" kern="1200">
                <a:solidFill>
                  <a:schemeClr val="tx1"/>
                </a:solidFill>
                <a:latin typeface="+mn-lt"/>
                <a:ea typeface="+mn-ea"/>
                <a:cs typeface="+mn-cs"/>
              </a:defRPr>
            </a:lvl1pPr>
            <a:lvl2pPr marL="548640" indent="0" algn="l" defTabSz="1097280" rtl="0" eaLnBrk="1" latinLnBrk="0" hangingPunct="1">
              <a:lnSpc>
                <a:spcPct val="90000"/>
              </a:lnSpc>
              <a:spcBef>
                <a:spcPts val="600"/>
              </a:spcBef>
              <a:buFont typeface="Arial" panose="020B0604020202020204" pitchFamily="34" charset="0"/>
              <a:buNone/>
              <a:defRPr sz="1680" kern="1200">
                <a:solidFill>
                  <a:schemeClr val="tx1"/>
                </a:solidFill>
                <a:latin typeface="+mn-lt"/>
                <a:ea typeface="+mn-ea"/>
                <a:cs typeface="+mn-cs"/>
              </a:defRPr>
            </a:lvl2pPr>
            <a:lvl3pPr marL="1097280" indent="0" algn="l" defTabSz="1097280" rtl="0" eaLnBrk="1" latinLnBrk="0" hangingPunct="1">
              <a:lnSpc>
                <a:spcPct val="90000"/>
              </a:lnSpc>
              <a:spcBef>
                <a:spcPts val="600"/>
              </a:spcBef>
              <a:buFont typeface="Arial" panose="020B0604020202020204" pitchFamily="34" charset="0"/>
              <a:buNone/>
              <a:defRPr sz="1440" kern="1200">
                <a:solidFill>
                  <a:schemeClr val="tx1"/>
                </a:solidFill>
                <a:latin typeface="+mn-lt"/>
                <a:ea typeface="+mn-ea"/>
                <a:cs typeface="+mn-cs"/>
              </a:defRPr>
            </a:lvl3pPr>
            <a:lvl4pPr marL="164592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4pPr>
            <a:lvl5pPr marL="219456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5pPr>
            <a:lvl6pPr marL="274320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6pPr>
            <a:lvl7pPr marL="329184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7pPr>
            <a:lvl8pPr marL="384048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8pPr>
            <a:lvl9pPr marL="438912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9pPr>
          </a:lstStyle>
          <a:p>
            <a:pPr>
              <a:lnSpc>
                <a:spcPct val="100000"/>
              </a:lnSpc>
              <a:spcBef>
                <a:spcPts val="0"/>
              </a:spcBef>
            </a:pPr>
            <a:r>
              <a:rPr lang="en-US" sz="1200" dirty="0">
                <a:solidFill>
                  <a:schemeClr val="bg1"/>
                </a:solidFill>
                <a:latin typeface="Helvetica Neue" charset="0"/>
                <a:ea typeface="Helvetica Neue" charset="0"/>
                <a:cs typeface="Helvetica Neue" charset="0"/>
              </a:rPr>
              <a:t>www.davey.com</a:t>
            </a:r>
          </a:p>
        </p:txBody>
      </p:sp>
      <p:cxnSp>
        <p:nvCxnSpPr>
          <p:cNvPr id="8" name="Straight Connector 7"/>
          <p:cNvCxnSpPr/>
          <p:nvPr userDrawn="1"/>
        </p:nvCxnSpPr>
        <p:spPr>
          <a:xfrm flipV="1">
            <a:off x="702232" y="6233950"/>
            <a:ext cx="10795354" cy="20906"/>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hasCustomPrompt="1"/>
          </p:nvPr>
        </p:nvSpPr>
        <p:spPr>
          <a:xfrm>
            <a:off x="702232" y="2566059"/>
            <a:ext cx="5086317" cy="1600200"/>
          </a:xfrm>
        </p:spPr>
        <p:txBody>
          <a:bodyPr anchor="b">
            <a:noAutofit/>
          </a:bodyPr>
          <a:lstStyle>
            <a:lvl1pPr>
              <a:lnSpc>
                <a:spcPct val="80000"/>
              </a:lnSpc>
              <a:defRPr sz="4000" b="1">
                <a:solidFill>
                  <a:schemeClr val="bg1"/>
                </a:solidFill>
              </a:defRPr>
            </a:lvl1pPr>
          </a:lstStyle>
          <a:p>
            <a:r>
              <a:rPr lang="en-US" dirty="0"/>
              <a:t>TITLE</a:t>
            </a:r>
            <a:br>
              <a:rPr lang="en-US" dirty="0"/>
            </a:br>
            <a:r>
              <a:rPr lang="en-US" dirty="0"/>
              <a:t>SLIDE</a:t>
            </a:r>
          </a:p>
        </p:txBody>
      </p:sp>
      <p:sp>
        <p:nvSpPr>
          <p:cNvPr id="13" name="Text Placeholder 3"/>
          <p:cNvSpPr>
            <a:spLocks noGrp="1"/>
          </p:cNvSpPr>
          <p:nvPr>
            <p:ph type="body" sz="half" idx="2" hasCustomPrompt="1"/>
          </p:nvPr>
        </p:nvSpPr>
        <p:spPr>
          <a:xfrm>
            <a:off x="702232" y="4166259"/>
            <a:ext cx="5086317" cy="1783080"/>
          </a:xfrm>
        </p:spPr>
        <p:txBody>
          <a:bodyPr>
            <a:normAutofit/>
          </a:bodyPr>
          <a:lstStyle>
            <a:lvl1pPr marL="0" indent="0">
              <a:buFont typeface="Arial" panose="020B0604020202020204" pitchFamily="34" charset="0"/>
              <a:buNone/>
              <a:defRPr sz="1800">
                <a:solidFill>
                  <a:schemeClr val="bg1"/>
                </a:solidFill>
              </a:defRPr>
            </a:lvl1pPr>
            <a:lvl2pPr marL="457200" indent="0">
              <a:buFont typeface="Arial" panose="020B0604020202020204" pitchFamily="34" charset="0"/>
              <a:buNone/>
              <a:defRPr sz="1800">
                <a:solidFill>
                  <a:schemeClr val="bg1"/>
                </a:solidFill>
              </a:defRPr>
            </a:lvl2pPr>
            <a:lvl3pPr marL="914400" indent="0">
              <a:buFont typeface="Arial" panose="020B0604020202020204" pitchFamily="34" charset="0"/>
              <a:buNone/>
              <a:defRPr sz="1800">
                <a:solidFill>
                  <a:schemeClr val="bg1"/>
                </a:solidFill>
              </a:defRPr>
            </a:lvl3pPr>
            <a:lvl4pPr marL="1543050" indent="-171450">
              <a:buFont typeface="Arial" panose="020B0604020202020204" pitchFamily="34" charset="0"/>
              <a:buChar char="•"/>
              <a:defRPr sz="1800"/>
            </a:lvl4pPr>
            <a:lvl5pPr marL="2000250" indent="-171450">
              <a:buFont typeface="Arial" panose="020B0604020202020204" pitchFamily="34" charset="0"/>
              <a:buChar char="•"/>
              <a:defRPr sz="18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Content</a:t>
            </a:r>
          </a:p>
        </p:txBody>
      </p:sp>
      <p:grpSp>
        <p:nvGrpSpPr>
          <p:cNvPr id="10" name="Group 9"/>
          <p:cNvGrpSpPr/>
          <p:nvPr userDrawn="1"/>
        </p:nvGrpSpPr>
        <p:grpSpPr>
          <a:xfrm>
            <a:off x="11083893" y="176184"/>
            <a:ext cx="1108107" cy="466202"/>
            <a:chOff x="13165135" y="239942"/>
            <a:chExt cx="1465265" cy="616465"/>
          </a:xfrm>
        </p:grpSpPr>
        <p:sp>
          <p:nvSpPr>
            <p:cNvPr id="11" name="Rectangle 10"/>
            <p:cNvSpPr/>
            <p:nvPr/>
          </p:nvSpPr>
          <p:spPr>
            <a:xfrm>
              <a:off x="13165135" y="239942"/>
              <a:ext cx="1465265" cy="616465"/>
            </a:xfrm>
            <a:prstGeom prst="rect">
              <a:avLst/>
            </a:prstGeom>
            <a:solidFill>
              <a:srgbClr val="358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45" dirty="0"/>
            </a:p>
          </p:txBody>
        </p:sp>
        <p:pic>
          <p:nvPicPr>
            <p:cNvPr id="14" name="PSfaGW logo"/>
            <p:cNvPicPr>
              <a:picLocks/>
            </p:cNvPicPr>
            <p:nvPr/>
          </p:nvPicPr>
          <p:blipFill>
            <a:blip r:embed="rId4"/>
            <a:stretch>
              <a:fillRect/>
            </a:stretch>
          </p:blipFill>
          <p:spPr>
            <a:xfrm>
              <a:off x="13261860" y="322716"/>
              <a:ext cx="1271814" cy="450915"/>
            </a:xfrm>
            <a:prstGeom prst="rect">
              <a:avLst/>
            </a:prstGeom>
          </p:spPr>
        </p:pic>
      </p:grpSp>
    </p:spTree>
    <p:extLst>
      <p:ext uri="{BB962C8B-B14F-4D97-AF65-F5344CB8AC3E}">
        <p14:creationId xmlns:p14="http://schemas.microsoft.com/office/powerpoint/2010/main" val="2801308215"/>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ouble Image &amp; Content - 1">
    <p:spTree>
      <p:nvGrpSpPr>
        <p:cNvPr id="1" name=""/>
        <p:cNvGrpSpPr/>
        <p:nvPr/>
      </p:nvGrpSpPr>
      <p:grpSpPr>
        <a:xfrm>
          <a:off x="0" y="0"/>
          <a:ext cx="0" cy="0"/>
          <a:chOff x="0" y="0"/>
          <a:chExt cx="0" cy="0"/>
        </a:xfrm>
      </p:grpSpPr>
      <p:sp>
        <p:nvSpPr>
          <p:cNvPr id="26" name="Content Placeholder 2"/>
          <p:cNvSpPr>
            <a:spLocks noGrp="1"/>
          </p:cNvSpPr>
          <p:nvPr>
            <p:ph idx="10"/>
          </p:nvPr>
        </p:nvSpPr>
        <p:spPr>
          <a:xfrm>
            <a:off x="0" y="3429002"/>
            <a:ext cx="6095997" cy="3428999"/>
          </a:xfrm>
          <a:solidFill>
            <a:schemeClr val="bg1">
              <a:lumMod val="95000"/>
            </a:schemeClr>
          </a:solidFill>
          <a:ln>
            <a:noFill/>
          </a:ln>
        </p:spPr>
        <p:txBody>
          <a:bodyPr anchor="ctr">
            <a:normAutofit/>
          </a:bodyPr>
          <a:lstStyle>
            <a:lvl1pPr marL="0" indent="0" algn="ctr">
              <a:buNone/>
              <a:defRPr sz="8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dirty="0"/>
          </a:p>
        </p:txBody>
      </p:sp>
      <p:sp>
        <p:nvSpPr>
          <p:cNvPr id="25" name="Content Placeholder 2"/>
          <p:cNvSpPr>
            <a:spLocks noGrp="1"/>
          </p:cNvSpPr>
          <p:nvPr>
            <p:ph idx="1"/>
          </p:nvPr>
        </p:nvSpPr>
        <p:spPr>
          <a:xfrm>
            <a:off x="6096003" y="1"/>
            <a:ext cx="6095997" cy="3428999"/>
          </a:xfrm>
          <a:solidFill>
            <a:schemeClr val="bg1">
              <a:lumMod val="95000"/>
            </a:schemeClr>
          </a:solidFill>
          <a:ln>
            <a:noFill/>
          </a:ln>
        </p:spPr>
        <p:txBody>
          <a:bodyPr anchor="ctr">
            <a:normAutofit/>
          </a:bodyPr>
          <a:lstStyle>
            <a:lvl1pPr marL="0" indent="0" algn="ctr">
              <a:buNone/>
              <a:defRPr sz="8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dirty="0"/>
          </a:p>
        </p:txBody>
      </p:sp>
      <p:sp>
        <p:nvSpPr>
          <p:cNvPr id="29" name="Title 1"/>
          <p:cNvSpPr>
            <a:spLocks noGrp="1"/>
          </p:cNvSpPr>
          <p:nvPr>
            <p:ph type="title" hasCustomPrompt="1"/>
          </p:nvPr>
        </p:nvSpPr>
        <p:spPr>
          <a:xfrm>
            <a:off x="358846" y="1213736"/>
            <a:ext cx="5378308" cy="1001529"/>
          </a:xfrm>
        </p:spPr>
        <p:txBody>
          <a:bodyPr anchor="t">
            <a:noAutofit/>
          </a:bodyPr>
          <a:lstStyle>
            <a:lvl1pPr>
              <a:lnSpc>
                <a:spcPct val="80000"/>
              </a:lnSpc>
              <a:defRPr sz="4000" b="1" baseline="0"/>
            </a:lvl1pPr>
          </a:lstStyle>
          <a:p>
            <a:r>
              <a:rPr lang="en-US" dirty="0"/>
              <a:t>CLICK TO EDIT THIS CONTENT </a:t>
            </a:r>
          </a:p>
        </p:txBody>
      </p:sp>
      <p:sp>
        <p:nvSpPr>
          <p:cNvPr id="37" name="Text Placeholder 35"/>
          <p:cNvSpPr>
            <a:spLocks noGrp="1"/>
          </p:cNvSpPr>
          <p:nvPr>
            <p:ph type="body" sz="quarter" idx="13" hasCustomPrompt="1"/>
          </p:nvPr>
        </p:nvSpPr>
        <p:spPr>
          <a:xfrm>
            <a:off x="6454849" y="4642737"/>
            <a:ext cx="5378376" cy="1001529"/>
          </a:xfrm>
        </p:spPr>
        <p:txBody>
          <a:bodyPr>
            <a:noAutofit/>
          </a:bodyPr>
          <a:lstStyle>
            <a:lvl1pPr marL="0" indent="0">
              <a:lnSpc>
                <a:spcPct val="80000"/>
              </a:lnSpc>
              <a:buNone/>
              <a:defRPr sz="4000" b="1">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THIS CONTENT</a:t>
            </a:r>
          </a:p>
        </p:txBody>
      </p:sp>
    </p:spTree>
    <p:extLst>
      <p:ext uri="{BB962C8B-B14F-4D97-AF65-F5344CB8AC3E}">
        <p14:creationId xmlns:p14="http://schemas.microsoft.com/office/powerpoint/2010/main" val="358415459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8C3870-CC2D-084C-AF38-7F38E935AD97}" type="datetimeFigureOut">
              <a:rPr lang="en-US" smtClean="0"/>
              <a:t>2/2/2021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D99082-E741-FF49-BBA5-7D2254D2C2A1}" type="slidenum">
              <a:rPr lang="en-US" smtClean="0"/>
              <a:t>‹#›</a:t>
            </a:fld>
            <a:endParaRPr lang="en-US" dirty="0"/>
          </a:p>
        </p:txBody>
      </p:sp>
    </p:spTree>
    <p:extLst>
      <p:ext uri="{BB962C8B-B14F-4D97-AF65-F5344CB8AC3E}">
        <p14:creationId xmlns:p14="http://schemas.microsoft.com/office/powerpoint/2010/main" val="3689449498"/>
      </p:ext>
    </p:extLst>
  </p:cSld>
  <p:clrMap bg1="lt1" tx1="dk1" bg2="lt2" tx2="dk2" accent1="accent1" accent2="accent2" accent3="accent3" accent4="accent4" accent5="accent5" accent6="accent6" hlink="hlink" folHlink="folHlink"/>
  <p:sldLayoutIdLst>
    <p:sldLayoutId id="2147483712" r:id="rId1"/>
    <p:sldLayoutId id="2147483720" r:id="rId2"/>
    <p:sldLayoutId id="2147483692" r:id="rId3"/>
    <p:sldLayoutId id="2147483714" r:id="rId4"/>
    <p:sldLayoutId id="2147483715" r:id="rId5"/>
    <p:sldLayoutId id="2147483713" r:id="rId6"/>
    <p:sldLayoutId id="2147483716" r:id="rId7"/>
    <p:sldLayoutId id="2147483718" r:id="rId8"/>
    <p:sldLayoutId id="2147483686" r:id="rId9"/>
    <p:sldLayoutId id="2147483719" r:id="rId10"/>
    <p:sldLayoutId id="2147483711" r:id="rId11"/>
    <p:sldLayoutId id="2147483717"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jpeg"/><Relationship Id="rId1" Type="http://schemas.openxmlformats.org/officeDocument/2006/relationships/slideLayout" Target="../slideLayouts/slideLayout12.xml"/><Relationship Id="rId5" Type="http://schemas.openxmlformats.org/officeDocument/2006/relationships/hyperlink" Target="https://protect-us.mimecast.com/s/MAhpCv29ZlcOyG2MsQpKG9?domain=aapra.org" TargetMode="Externa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0" name="Picture 6" descr="https://stevetabone.files.wordpress.com/2013/07/smokies-2a.jpg">
            <a:extLst>
              <a:ext uri="{FF2B5EF4-FFF2-40B4-BE49-F238E27FC236}">
                <a16:creationId xmlns:a16="http://schemas.microsoft.com/office/drawing/2014/main" id="{9445AD8F-D405-4646-BFF1-86A7A53316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017" b="1710"/>
          <a:stretch/>
        </p:blipFill>
        <p:spPr bwMode="auto">
          <a:xfrm>
            <a:off x="-1587" y="0"/>
            <a:ext cx="12193588"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object 3">
            <a:extLst>
              <a:ext uri="{FF2B5EF4-FFF2-40B4-BE49-F238E27FC236}">
                <a16:creationId xmlns:a16="http://schemas.microsoft.com/office/drawing/2014/main" id="{8106972E-3B13-45E9-ABB9-C1048E324DF5}"/>
              </a:ext>
            </a:extLst>
          </p:cNvPr>
          <p:cNvSpPr/>
          <p:nvPr/>
        </p:nvSpPr>
        <p:spPr>
          <a:xfrm>
            <a:off x="0" y="1251858"/>
            <a:ext cx="12192000" cy="5606142"/>
          </a:xfrm>
          <a:custGeom>
            <a:avLst/>
            <a:gdLst/>
            <a:ahLst/>
            <a:cxnLst/>
            <a:rect l="l" t="t" r="r" b="b"/>
            <a:pathLst>
              <a:path w="9572625" h="7772400">
                <a:moveTo>
                  <a:pt x="0" y="7772400"/>
                </a:moveTo>
                <a:lnTo>
                  <a:pt x="9572625" y="7772400"/>
                </a:lnTo>
                <a:lnTo>
                  <a:pt x="9572625" y="0"/>
                </a:lnTo>
                <a:lnTo>
                  <a:pt x="0" y="0"/>
                </a:lnTo>
                <a:lnTo>
                  <a:pt x="0" y="7772400"/>
                </a:lnTo>
                <a:close/>
              </a:path>
            </a:pathLst>
          </a:custGeom>
          <a:gradFill>
            <a:gsLst>
              <a:gs pos="0">
                <a:schemeClr val="tx1">
                  <a:lumMod val="85000"/>
                  <a:lumOff val="15000"/>
                  <a:alpha val="0"/>
                </a:schemeClr>
              </a:gs>
              <a:gs pos="100000">
                <a:schemeClr val="tx1">
                  <a:lumMod val="85000"/>
                  <a:lumOff val="15000"/>
                  <a:alpha val="88000"/>
                </a:schemeClr>
              </a:gs>
            </a:gsLst>
            <a:lin ang="5400000" scaled="1"/>
          </a:gradFill>
        </p:spPr>
        <p:txBody>
          <a:bodyPr wrap="square" lIns="0" tIns="0" rIns="0" bIns="0" rtlCol="0"/>
          <a:lstStyle/>
          <a:p>
            <a:endParaRPr dirty="0"/>
          </a:p>
        </p:txBody>
      </p:sp>
      <p:sp>
        <p:nvSpPr>
          <p:cNvPr id="2" name="Title 1">
            <a:extLst>
              <a:ext uri="{FF2B5EF4-FFF2-40B4-BE49-F238E27FC236}">
                <a16:creationId xmlns:a16="http://schemas.microsoft.com/office/drawing/2014/main" id="{ECE3065E-A058-4CF9-9D6D-32C2D412981E}"/>
              </a:ext>
            </a:extLst>
          </p:cNvPr>
          <p:cNvSpPr>
            <a:spLocks noGrp="1"/>
          </p:cNvSpPr>
          <p:nvPr>
            <p:ph type="title"/>
          </p:nvPr>
        </p:nvSpPr>
        <p:spPr>
          <a:xfrm>
            <a:off x="702231" y="3929743"/>
            <a:ext cx="6700891" cy="1600200"/>
          </a:xfrm>
        </p:spPr>
        <p:txBody>
          <a:bodyPr/>
          <a:lstStyle/>
          <a:p>
            <a:r>
              <a:rPr lang="en-US" dirty="0"/>
              <a:t>VISITED THE GREAT SMOKEY MOUNTAINS NATIONAL PARK? </a:t>
            </a:r>
          </a:p>
        </p:txBody>
      </p:sp>
      <p:sp>
        <p:nvSpPr>
          <p:cNvPr id="3" name="Text Placeholder 2">
            <a:extLst>
              <a:ext uri="{FF2B5EF4-FFF2-40B4-BE49-F238E27FC236}">
                <a16:creationId xmlns:a16="http://schemas.microsoft.com/office/drawing/2014/main" id="{EDE27AED-C327-49E5-950F-6D2475246346}"/>
              </a:ext>
            </a:extLst>
          </p:cNvPr>
          <p:cNvSpPr>
            <a:spLocks noGrp="1"/>
          </p:cNvSpPr>
          <p:nvPr>
            <p:ph type="body" sz="half" idx="2"/>
          </p:nvPr>
        </p:nvSpPr>
        <p:spPr>
          <a:xfrm>
            <a:off x="702232" y="5529943"/>
            <a:ext cx="6183598" cy="906026"/>
          </a:xfrm>
        </p:spPr>
        <p:txBody>
          <a:bodyPr>
            <a:normAutofit/>
          </a:bodyPr>
          <a:lstStyle/>
          <a:p>
            <a:pPr>
              <a:lnSpc>
                <a:spcPct val="100000"/>
              </a:lnSpc>
              <a:spcBef>
                <a:spcPts val="0"/>
              </a:spcBef>
            </a:pPr>
            <a:r>
              <a:rPr lang="en-US" sz="2400" dirty="0"/>
              <a:t>Thank Edward John Meeman</a:t>
            </a:r>
          </a:p>
          <a:p>
            <a:pPr>
              <a:lnSpc>
                <a:spcPct val="100000"/>
              </a:lnSpc>
              <a:spcBef>
                <a:spcPts val="0"/>
              </a:spcBef>
            </a:pPr>
            <a:r>
              <a:rPr lang="en-US" sz="2000" b="1" dirty="0"/>
              <a:t>Pugsley Recipient 1963</a:t>
            </a:r>
          </a:p>
        </p:txBody>
      </p:sp>
      <p:pic>
        <p:nvPicPr>
          <p:cNvPr id="10" name="Motivational Upbeat - Final">
            <a:hlinkClick r:id="" action="ppaction://media"/>
            <a:extLst>
              <a:ext uri="{FF2B5EF4-FFF2-40B4-BE49-F238E27FC236}">
                <a16:creationId xmlns:a16="http://schemas.microsoft.com/office/drawing/2014/main" id="{00EA653E-9100-4097-ADAF-DEED9A329B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45453" y="6232769"/>
            <a:ext cx="406400" cy="406400"/>
          </a:xfrm>
          <a:prstGeom prst="rect">
            <a:avLst/>
          </a:prstGeom>
        </p:spPr>
      </p:pic>
    </p:spTree>
    <p:extLst>
      <p:ext uri="{BB962C8B-B14F-4D97-AF65-F5344CB8AC3E}">
        <p14:creationId xmlns:p14="http://schemas.microsoft.com/office/powerpoint/2010/main" val="3112070887"/>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3">
            <a:extLst>
              <a:ext uri="{FF2B5EF4-FFF2-40B4-BE49-F238E27FC236}">
                <a16:creationId xmlns:a16="http://schemas.microsoft.com/office/drawing/2014/main" id="{13AA80A7-A8B8-4735-AD76-F0768E43CAC7}"/>
              </a:ext>
            </a:extLst>
          </p:cNvPr>
          <p:cNvSpPr>
            <a:spLocks noGrp="1"/>
          </p:cNvSpPr>
          <p:nvPr>
            <p:ph type="title"/>
          </p:nvPr>
        </p:nvSpPr>
        <p:spPr>
          <a:xfrm>
            <a:off x="585554" y="556042"/>
            <a:ext cx="8092453" cy="830997"/>
          </a:xfrm>
        </p:spPr>
        <p:txBody>
          <a:bodyPr anchor="t"/>
          <a:lstStyle/>
          <a:p>
            <a:r>
              <a:rPr lang="en-US" sz="3600" dirty="0"/>
              <a:t>HIGHLIGHTED RECIPIENTS</a:t>
            </a:r>
            <a:br>
              <a:rPr lang="en-US" dirty="0"/>
            </a:br>
            <a:r>
              <a:rPr lang="en-US" sz="2800" dirty="0">
                <a:solidFill>
                  <a:srgbClr val="203864"/>
                </a:solidFill>
                <a:latin typeface="+mn-lt"/>
              </a:rPr>
              <a:t>1990 – 2002</a:t>
            </a:r>
            <a:endParaRPr lang="en-US" dirty="0">
              <a:solidFill>
                <a:srgbClr val="203864"/>
              </a:solidFill>
              <a:latin typeface="+mn-lt"/>
            </a:endParaRPr>
          </a:p>
        </p:txBody>
      </p:sp>
      <p:cxnSp>
        <p:nvCxnSpPr>
          <p:cNvPr id="148" name="Straight Connector 147">
            <a:extLst>
              <a:ext uri="{FF2B5EF4-FFF2-40B4-BE49-F238E27FC236}">
                <a16:creationId xmlns:a16="http://schemas.microsoft.com/office/drawing/2014/main" id="{12E8A552-D571-45A0-9295-D40F5D9DA887}"/>
              </a:ext>
            </a:extLst>
          </p:cNvPr>
          <p:cNvCxnSpPr>
            <a:cxnSpLocks/>
          </p:cNvCxnSpPr>
          <p:nvPr/>
        </p:nvCxnSpPr>
        <p:spPr>
          <a:xfrm>
            <a:off x="0" y="3419856"/>
            <a:ext cx="11497586" cy="0"/>
          </a:xfrm>
          <a:prstGeom prst="line">
            <a:avLst/>
          </a:prstGeom>
          <a:ln w="19050">
            <a:solidFill>
              <a:srgbClr val="203864"/>
            </a:solidFill>
            <a:tailEnd type="triangle"/>
          </a:ln>
          <a:effectLst>
            <a:outerShdw blurRad="190500" dist="127000" dir="2700000" algn="tl"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sp>
        <p:nvSpPr>
          <p:cNvPr id="143" name="Oval 142">
            <a:extLst>
              <a:ext uri="{FF2B5EF4-FFF2-40B4-BE49-F238E27FC236}">
                <a16:creationId xmlns:a16="http://schemas.microsoft.com/office/drawing/2014/main" id="{B43D5353-9889-4043-8AD8-B68AD7926E21}"/>
              </a:ext>
            </a:extLst>
          </p:cNvPr>
          <p:cNvSpPr>
            <a:spLocks noChangeAspect="1"/>
          </p:cNvSpPr>
          <p:nvPr/>
        </p:nvSpPr>
        <p:spPr>
          <a:xfrm>
            <a:off x="3662484" y="3355193"/>
            <a:ext cx="138470" cy="138470"/>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63" name="Oval 62">
            <a:extLst>
              <a:ext uri="{FF2B5EF4-FFF2-40B4-BE49-F238E27FC236}">
                <a16:creationId xmlns:a16="http://schemas.microsoft.com/office/drawing/2014/main" id="{37B2BF4F-3052-4589-AF4B-FE4AE3D59FCC}"/>
              </a:ext>
            </a:extLst>
          </p:cNvPr>
          <p:cNvSpPr>
            <a:spLocks noChangeAspect="1"/>
          </p:cNvSpPr>
          <p:nvPr/>
        </p:nvSpPr>
        <p:spPr>
          <a:xfrm>
            <a:off x="1442295" y="3355193"/>
            <a:ext cx="138470" cy="138470"/>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64" name="Oval 63">
            <a:extLst>
              <a:ext uri="{FF2B5EF4-FFF2-40B4-BE49-F238E27FC236}">
                <a16:creationId xmlns:a16="http://schemas.microsoft.com/office/drawing/2014/main" id="{A0694BB1-19B8-40F1-A218-D70E9C331E36}"/>
              </a:ext>
            </a:extLst>
          </p:cNvPr>
          <p:cNvSpPr>
            <a:spLocks noChangeAspect="1"/>
          </p:cNvSpPr>
          <p:nvPr/>
        </p:nvSpPr>
        <p:spPr>
          <a:xfrm>
            <a:off x="2182358" y="3355193"/>
            <a:ext cx="138470" cy="138470"/>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68" name="Oval 67">
            <a:extLst>
              <a:ext uri="{FF2B5EF4-FFF2-40B4-BE49-F238E27FC236}">
                <a16:creationId xmlns:a16="http://schemas.microsoft.com/office/drawing/2014/main" id="{DB5451BA-9883-4219-910D-2DAC0B36F21B}"/>
              </a:ext>
            </a:extLst>
          </p:cNvPr>
          <p:cNvSpPr>
            <a:spLocks noChangeAspect="1"/>
          </p:cNvSpPr>
          <p:nvPr/>
        </p:nvSpPr>
        <p:spPr>
          <a:xfrm>
            <a:off x="7362799" y="3355193"/>
            <a:ext cx="138470" cy="138470"/>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140" name="Oval 139">
            <a:extLst>
              <a:ext uri="{FF2B5EF4-FFF2-40B4-BE49-F238E27FC236}">
                <a16:creationId xmlns:a16="http://schemas.microsoft.com/office/drawing/2014/main" id="{1DF562E0-F9DD-45E0-A860-42383A5B4ECD}"/>
              </a:ext>
            </a:extLst>
          </p:cNvPr>
          <p:cNvSpPr>
            <a:spLocks noChangeAspect="1"/>
          </p:cNvSpPr>
          <p:nvPr/>
        </p:nvSpPr>
        <p:spPr>
          <a:xfrm>
            <a:off x="5142610" y="3355193"/>
            <a:ext cx="138470" cy="13847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141" name="Oval 140">
            <a:extLst>
              <a:ext uri="{FF2B5EF4-FFF2-40B4-BE49-F238E27FC236}">
                <a16:creationId xmlns:a16="http://schemas.microsoft.com/office/drawing/2014/main" id="{977D062E-1400-452E-BC8D-51168EA94945}"/>
              </a:ext>
            </a:extLst>
          </p:cNvPr>
          <p:cNvSpPr>
            <a:spLocks noChangeAspect="1"/>
          </p:cNvSpPr>
          <p:nvPr/>
        </p:nvSpPr>
        <p:spPr>
          <a:xfrm>
            <a:off x="9582988" y="3355193"/>
            <a:ext cx="138470" cy="138470"/>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51" name="Oval 50">
            <a:extLst>
              <a:ext uri="{FF2B5EF4-FFF2-40B4-BE49-F238E27FC236}">
                <a16:creationId xmlns:a16="http://schemas.microsoft.com/office/drawing/2014/main" id="{76C65DEF-E81B-4BA0-94D0-164284F93A47}"/>
              </a:ext>
            </a:extLst>
          </p:cNvPr>
          <p:cNvSpPr>
            <a:spLocks noChangeAspect="1"/>
          </p:cNvSpPr>
          <p:nvPr/>
        </p:nvSpPr>
        <p:spPr>
          <a:xfrm>
            <a:off x="702232" y="3355193"/>
            <a:ext cx="138470" cy="138470"/>
          </a:xfrm>
          <a:prstGeom prst="ellipse">
            <a:avLst/>
          </a:prstGeom>
          <a:solidFill>
            <a:schemeClr val="accent1">
              <a:lumMod val="50000"/>
            </a:schemeClr>
          </a:solidFill>
          <a:ln>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111" name="Oval 110">
            <a:extLst>
              <a:ext uri="{FF2B5EF4-FFF2-40B4-BE49-F238E27FC236}">
                <a16:creationId xmlns:a16="http://schemas.microsoft.com/office/drawing/2014/main" id="{D88A4F61-F232-42B3-B08B-997554979F59}"/>
              </a:ext>
            </a:extLst>
          </p:cNvPr>
          <p:cNvSpPr>
            <a:spLocks noChangeAspect="1"/>
          </p:cNvSpPr>
          <p:nvPr/>
        </p:nvSpPr>
        <p:spPr>
          <a:xfrm>
            <a:off x="2922421" y="3355193"/>
            <a:ext cx="138470" cy="138470"/>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114" name="Oval 113">
            <a:extLst>
              <a:ext uri="{FF2B5EF4-FFF2-40B4-BE49-F238E27FC236}">
                <a16:creationId xmlns:a16="http://schemas.microsoft.com/office/drawing/2014/main" id="{EE6005B1-48F1-4D6E-BAF8-BA2F358A8161}"/>
              </a:ext>
            </a:extLst>
          </p:cNvPr>
          <p:cNvSpPr>
            <a:spLocks noChangeAspect="1"/>
          </p:cNvSpPr>
          <p:nvPr/>
        </p:nvSpPr>
        <p:spPr>
          <a:xfrm>
            <a:off x="11063107" y="3355193"/>
            <a:ext cx="138470" cy="138470"/>
          </a:xfrm>
          <a:prstGeom prst="ellipse">
            <a:avLst/>
          </a:prstGeom>
          <a:solidFill>
            <a:srgbClr val="203864"/>
          </a:solidFill>
          <a:ln>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115" name="Oval 114">
            <a:extLst>
              <a:ext uri="{FF2B5EF4-FFF2-40B4-BE49-F238E27FC236}">
                <a16:creationId xmlns:a16="http://schemas.microsoft.com/office/drawing/2014/main" id="{EE38BAD2-49EB-4EA3-AF9D-6C22D83DA443}"/>
              </a:ext>
            </a:extLst>
          </p:cNvPr>
          <p:cNvSpPr>
            <a:spLocks noChangeAspect="1"/>
          </p:cNvSpPr>
          <p:nvPr/>
        </p:nvSpPr>
        <p:spPr>
          <a:xfrm>
            <a:off x="5882673" y="3355193"/>
            <a:ext cx="138470" cy="138470"/>
          </a:xfrm>
          <a:prstGeom prst="ellipse">
            <a:avLst/>
          </a:prstGeom>
          <a:solidFill>
            <a:srgbClr val="203864"/>
          </a:solidFill>
          <a:ln>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117" name="Oval 116">
            <a:extLst>
              <a:ext uri="{FF2B5EF4-FFF2-40B4-BE49-F238E27FC236}">
                <a16:creationId xmlns:a16="http://schemas.microsoft.com/office/drawing/2014/main" id="{00CBBBE3-E4FE-4FEE-B247-2DAA848A6973}"/>
              </a:ext>
            </a:extLst>
          </p:cNvPr>
          <p:cNvSpPr>
            <a:spLocks noChangeAspect="1"/>
          </p:cNvSpPr>
          <p:nvPr/>
        </p:nvSpPr>
        <p:spPr>
          <a:xfrm>
            <a:off x="8102862" y="3355193"/>
            <a:ext cx="138470" cy="138470"/>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122" name="Oval 121">
            <a:extLst>
              <a:ext uri="{FF2B5EF4-FFF2-40B4-BE49-F238E27FC236}">
                <a16:creationId xmlns:a16="http://schemas.microsoft.com/office/drawing/2014/main" id="{63C4F388-CD06-40A4-B66D-C47B6E74522F}"/>
              </a:ext>
            </a:extLst>
          </p:cNvPr>
          <p:cNvSpPr>
            <a:spLocks noChangeAspect="1"/>
          </p:cNvSpPr>
          <p:nvPr/>
        </p:nvSpPr>
        <p:spPr>
          <a:xfrm>
            <a:off x="10323051" y="3355193"/>
            <a:ext cx="138470" cy="138470"/>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125" name="Oval 124">
            <a:extLst>
              <a:ext uri="{FF2B5EF4-FFF2-40B4-BE49-F238E27FC236}">
                <a16:creationId xmlns:a16="http://schemas.microsoft.com/office/drawing/2014/main" id="{67F934D9-935F-4DFD-8DBA-298E8CD59DED}"/>
              </a:ext>
            </a:extLst>
          </p:cNvPr>
          <p:cNvSpPr>
            <a:spLocks noChangeAspect="1"/>
          </p:cNvSpPr>
          <p:nvPr/>
        </p:nvSpPr>
        <p:spPr>
          <a:xfrm>
            <a:off x="4402547" y="3355193"/>
            <a:ext cx="138470" cy="138470"/>
          </a:xfrm>
          <a:prstGeom prst="ellipse">
            <a:avLst/>
          </a:prstGeom>
          <a:solidFill>
            <a:srgbClr val="203864"/>
          </a:solidFill>
          <a:ln>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127" name="Oval 126">
            <a:extLst>
              <a:ext uri="{FF2B5EF4-FFF2-40B4-BE49-F238E27FC236}">
                <a16:creationId xmlns:a16="http://schemas.microsoft.com/office/drawing/2014/main" id="{2AF73313-A9D3-47D5-9282-4971D2A129B6}"/>
              </a:ext>
            </a:extLst>
          </p:cNvPr>
          <p:cNvSpPr>
            <a:spLocks noChangeAspect="1"/>
          </p:cNvSpPr>
          <p:nvPr/>
        </p:nvSpPr>
        <p:spPr>
          <a:xfrm>
            <a:off x="6622736" y="3355193"/>
            <a:ext cx="138470" cy="138470"/>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108" name="Oval 107">
            <a:extLst>
              <a:ext uri="{FF2B5EF4-FFF2-40B4-BE49-F238E27FC236}">
                <a16:creationId xmlns:a16="http://schemas.microsoft.com/office/drawing/2014/main" id="{7683CF62-29FF-456A-B16A-6615F63A4CA9}"/>
              </a:ext>
            </a:extLst>
          </p:cNvPr>
          <p:cNvSpPr>
            <a:spLocks noChangeAspect="1"/>
          </p:cNvSpPr>
          <p:nvPr/>
        </p:nvSpPr>
        <p:spPr>
          <a:xfrm>
            <a:off x="6381757" y="3111791"/>
            <a:ext cx="616132" cy="616130"/>
          </a:xfrm>
          <a:prstGeom prst="ellipse">
            <a:avLst/>
          </a:prstGeom>
          <a:solidFill>
            <a:srgbClr val="FF0066"/>
          </a:solidFill>
          <a:ln w="19050">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solidFill>
                  <a:schemeClr val="bg1"/>
                </a:solidFill>
                <a:latin typeface="+mj-lt"/>
              </a:rPr>
              <a:t>1997</a:t>
            </a:r>
          </a:p>
        </p:txBody>
      </p:sp>
      <p:sp>
        <p:nvSpPr>
          <p:cNvPr id="132" name="Oval 131">
            <a:extLst>
              <a:ext uri="{FF2B5EF4-FFF2-40B4-BE49-F238E27FC236}">
                <a16:creationId xmlns:a16="http://schemas.microsoft.com/office/drawing/2014/main" id="{A17BEA42-B63B-449A-A52F-7DB5B98ACF30}"/>
              </a:ext>
            </a:extLst>
          </p:cNvPr>
          <p:cNvSpPr>
            <a:spLocks noChangeAspect="1"/>
          </p:cNvSpPr>
          <p:nvPr/>
        </p:nvSpPr>
        <p:spPr>
          <a:xfrm>
            <a:off x="8842925" y="3355193"/>
            <a:ext cx="138470" cy="138470"/>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76" name="Text Placeholder 4">
            <a:extLst>
              <a:ext uri="{FF2B5EF4-FFF2-40B4-BE49-F238E27FC236}">
                <a16:creationId xmlns:a16="http://schemas.microsoft.com/office/drawing/2014/main" id="{3CCB72D0-55DE-4DB0-A1A6-31D542864CC8}"/>
              </a:ext>
            </a:extLst>
          </p:cNvPr>
          <p:cNvSpPr>
            <a:spLocks noGrp="1"/>
          </p:cNvSpPr>
          <p:nvPr>
            <p:ph type="body" sz="half" idx="2"/>
          </p:nvPr>
        </p:nvSpPr>
        <p:spPr>
          <a:xfrm>
            <a:off x="661014" y="4131091"/>
            <a:ext cx="1706855" cy="979428"/>
          </a:xfrm>
        </p:spPr>
        <p:txBody>
          <a:bodyPr>
            <a:normAutofit/>
          </a:bodyPr>
          <a:lstStyle/>
          <a:p>
            <a:pPr>
              <a:spcBef>
                <a:spcPts val="0"/>
              </a:spcBef>
            </a:pPr>
            <a:r>
              <a:rPr lang="en-US" sz="1200" b="1" dirty="0"/>
              <a:t>Richard T. Trudeau</a:t>
            </a:r>
          </a:p>
          <a:p>
            <a:pPr>
              <a:spcBef>
                <a:spcPts val="0"/>
              </a:spcBef>
            </a:pPr>
            <a:r>
              <a:rPr lang="en-US" sz="1200" dirty="0"/>
              <a:t>Director, East Bay Regional Park District California</a:t>
            </a:r>
          </a:p>
        </p:txBody>
      </p:sp>
      <p:cxnSp>
        <p:nvCxnSpPr>
          <p:cNvPr id="151" name="Straight Connector 150">
            <a:extLst>
              <a:ext uri="{FF2B5EF4-FFF2-40B4-BE49-F238E27FC236}">
                <a16:creationId xmlns:a16="http://schemas.microsoft.com/office/drawing/2014/main" id="{7041C2FD-1ED0-4228-8AC4-EC4524167D7F}"/>
              </a:ext>
            </a:extLst>
          </p:cNvPr>
          <p:cNvCxnSpPr>
            <a:cxnSpLocks/>
          </p:cNvCxnSpPr>
          <p:nvPr/>
        </p:nvCxnSpPr>
        <p:spPr>
          <a:xfrm>
            <a:off x="1509555" y="3759889"/>
            <a:ext cx="0" cy="299115"/>
          </a:xfrm>
          <a:prstGeom prst="line">
            <a:avLst/>
          </a:prstGeom>
          <a:ln>
            <a:solidFill>
              <a:srgbClr val="203864"/>
            </a:solidFill>
          </a:ln>
        </p:spPr>
        <p:style>
          <a:lnRef idx="1">
            <a:schemeClr val="accent1"/>
          </a:lnRef>
          <a:fillRef idx="0">
            <a:schemeClr val="accent1"/>
          </a:fillRef>
          <a:effectRef idx="0">
            <a:schemeClr val="accent1"/>
          </a:effectRef>
          <a:fontRef idx="minor">
            <a:schemeClr val="tx1"/>
          </a:fontRef>
        </p:style>
      </p:cxnSp>
      <p:sp>
        <p:nvSpPr>
          <p:cNvPr id="82" name="Oval 81">
            <a:extLst>
              <a:ext uri="{FF2B5EF4-FFF2-40B4-BE49-F238E27FC236}">
                <a16:creationId xmlns:a16="http://schemas.microsoft.com/office/drawing/2014/main" id="{9FF3542D-5C1E-4AC4-9638-AA92C225DD33}"/>
              </a:ext>
            </a:extLst>
          </p:cNvPr>
          <p:cNvSpPr>
            <a:spLocks noChangeAspect="1"/>
          </p:cNvSpPr>
          <p:nvPr/>
        </p:nvSpPr>
        <p:spPr>
          <a:xfrm>
            <a:off x="1208017" y="3111791"/>
            <a:ext cx="616132" cy="616130"/>
          </a:xfrm>
          <a:prstGeom prst="ellipse">
            <a:avLst/>
          </a:prstGeom>
          <a:solidFill>
            <a:schemeClr val="accent1">
              <a:lumMod val="50000"/>
            </a:schemeClr>
          </a:solidFill>
          <a:ln w="19050">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latin typeface="+mj-lt"/>
              </a:rPr>
              <a:t>1990</a:t>
            </a:r>
          </a:p>
        </p:txBody>
      </p:sp>
      <p:sp>
        <p:nvSpPr>
          <p:cNvPr id="71" name="Oval 70">
            <a:extLst>
              <a:ext uri="{FF2B5EF4-FFF2-40B4-BE49-F238E27FC236}">
                <a16:creationId xmlns:a16="http://schemas.microsoft.com/office/drawing/2014/main" id="{162833B9-E73B-4FF2-A06A-5859E0C4AAB8}"/>
              </a:ext>
            </a:extLst>
          </p:cNvPr>
          <p:cNvSpPr>
            <a:spLocks noChangeAspect="1"/>
          </p:cNvSpPr>
          <p:nvPr/>
        </p:nvSpPr>
        <p:spPr>
          <a:xfrm>
            <a:off x="1952447" y="3111791"/>
            <a:ext cx="616132" cy="616130"/>
          </a:xfrm>
          <a:prstGeom prst="ellipse">
            <a:avLst/>
          </a:prstGeom>
          <a:solidFill>
            <a:schemeClr val="bg1"/>
          </a:solidFill>
          <a:ln w="19050">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solidFill>
                  <a:srgbClr val="203864"/>
                </a:solidFill>
                <a:latin typeface="+mj-lt"/>
              </a:rPr>
              <a:t>1991</a:t>
            </a:r>
          </a:p>
        </p:txBody>
      </p:sp>
      <p:cxnSp>
        <p:nvCxnSpPr>
          <p:cNvPr id="66" name="Straight Connector 65">
            <a:extLst>
              <a:ext uri="{FF2B5EF4-FFF2-40B4-BE49-F238E27FC236}">
                <a16:creationId xmlns:a16="http://schemas.microsoft.com/office/drawing/2014/main" id="{1A91EF87-0524-4BC7-8495-5B7B637B259E}"/>
              </a:ext>
            </a:extLst>
          </p:cNvPr>
          <p:cNvCxnSpPr>
            <a:cxnSpLocks/>
          </p:cNvCxnSpPr>
          <p:nvPr/>
        </p:nvCxnSpPr>
        <p:spPr>
          <a:xfrm>
            <a:off x="2261032" y="2736101"/>
            <a:ext cx="0" cy="341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2" name="Text Placeholder 4">
            <a:extLst>
              <a:ext uri="{FF2B5EF4-FFF2-40B4-BE49-F238E27FC236}">
                <a16:creationId xmlns:a16="http://schemas.microsoft.com/office/drawing/2014/main" id="{CB743363-C8F7-4D15-A2F2-EA6A5EFC1156}"/>
              </a:ext>
            </a:extLst>
          </p:cNvPr>
          <p:cNvSpPr txBox="1">
            <a:spLocks/>
          </p:cNvSpPr>
          <p:nvPr/>
        </p:nvSpPr>
        <p:spPr>
          <a:xfrm>
            <a:off x="1474291" y="2101521"/>
            <a:ext cx="1553620" cy="6161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5430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002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1200" b="1" dirty="0"/>
              <a:t>Ronald H. Dodd</a:t>
            </a:r>
          </a:p>
          <a:p>
            <a:pPr>
              <a:spcBef>
                <a:spcPts val="0"/>
              </a:spcBef>
            </a:pPr>
            <a:r>
              <a:rPr lang="en-US" sz="1200" dirty="0"/>
              <a:t>Chicago Park District, Illinois </a:t>
            </a:r>
          </a:p>
        </p:txBody>
      </p:sp>
      <p:sp>
        <p:nvSpPr>
          <p:cNvPr id="88" name="Oval 87">
            <a:extLst>
              <a:ext uri="{FF2B5EF4-FFF2-40B4-BE49-F238E27FC236}">
                <a16:creationId xmlns:a16="http://schemas.microsoft.com/office/drawing/2014/main" id="{9819FEF7-94A1-4B35-A252-2309318A17E3}"/>
              </a:ext>
            </a:extLst>
          </p:cNvPr>
          <p:cNvSpPr>
            <a:spLocks noChangeAspect="1"/>
          </p:cNvSpPr>
          <p:nvPr/>
        </p:nvSpPr>
        <p:spPr>
          <a:xfrm>
            <a:off x="2685560" y="3111791"/>
            <a:ext cx="616132" cy="616130"/>
          </a:xfrm>
          <a:prstGeom prst="ellipse">
            <a:avLst/>
          </a:prstGeom>
          <a:solidFill>
            <a:schemeClr val="accent1">
              <a:lumMod val="50000"/>
            </a:schemeClr>
          </a:solidFill>
          <a:ln w="19050">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latin typeface="+mj-lt"/>
              </a:rPr>
              <a:t>1992</a:t>
            </a:r>
          </a:p>
        </p:txBody>
      </p:sp>
      <p:cxnSp>
        <p:nvCxnSpPr>
          <p:cNvPr id="75" name="Straight Connector 74">
            <a:extLst>
              <a:ext uri="{FF2B5EF4-FFF2-40B4-BE49-F238E27FC236}">
                <a16:creationId xmlns:a16="http://schemas.microsoft.com/office/drawing/2014/main" id="{C9307310-5618-4E91-9363-CD1C8BAC81BF}"/>
              </a:ext>
            </a:extLst>
          </p:cNvPr>
          <p:cNvCxnSpPr>
            <a:cxnSpLocks/>
          </p:cNvCxnSpPr>
          <p:nvPr/>
        </p:nvCxnSpPr>
        <p:spPr>
          <a:xfrm>
            <a:off x="2987098" y="3759889"/>
            <a:ext cx="0" cy="299115"/>
          </a:xfrm>
          <a:prstGeom prst="line">
            <a:avLst/>
          </a:prstGeom>
          <a:ln>
            <a:solidFill>
              <a:srgbClr val="203864"/>
            </a:solidFill>
          </a:ln>
        </p:spPr>
        <p:style>
          <a:lnRef idx="1">
            <a:schemeClr val="accent1"/>
          </a:lnRef>
          <a:fillRef idx="0">
            <a:schemeClr val="accent1"/>
          </a:fillRef>
          <a:effectRef idx="0">
            <a:schemeClr val="accent1"/>
          </a:effectRef>
          <a:fontRef idx="minor">
            <a:schemeClr val="tx1"/>
          </a:fontRef>
        </p:style>
      </p:cxnSp>
      <p:sp>
        <p:nvSpPr>
          <p:cNvPr id="81" name="Text Placeholder 4">
            <a:extLst>
              <a:ext uri="{FF2B5EF4-FFF2-40B4-BE49-F238E27FC236}">
                <a16:creationId xmlns:a16="http://schemas.microsoft.com/office/drawing/2014/main" id="{9CD4D1E6-966A-4373-A105-34CDE9EB8A93}"/>
              </a:ext>
            </a:extLst>
          </p:cNvPr>
          <p:cNvSpPr txBox="1">
            <a:spLocks/>
          </p:cNvSpPr>
          <p:nvPr/>
        </p:nvSpPr>
        <p:spPr>
          <a:xfrm>
            <a:off x="2427593" y="4131090"/>
            <a:ext cx="1591272" cy="12489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5430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002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1200" b="1" dirty="0"/>
              <a:t>Ralph S. Cryder</a:t>
            </a:r>
          </a:p>
          <a:p>
            <a:pPr>
              <a:spcBef>
                <a:spcPts val="0"/>
              </a:spcBef>
            </a:pPr>
            <a:r>
              <a:rPr lang="en-US" sz="1200" dirty="0"/>
              <a:t>Los Angeles County Parks &amp; Recreation California</a:t>
            </a:r>
          </a:p>
        </p:txBody>
      </p:sp>
      <p:sp>
        <p:nvSpPr>
          <p:cNvPr id="89" name="Oval 88">
            <a:extLst>
              <a:ext uri="{FF2B5EF4-FFF2-40B4-BE49-F238E27FC236}">
                <a16:creationId xmlns:a16="http://schemas.microsoft.com/office/drawing/2014/main" id="{871EB05F-6EED-4364-9675-56A281AD374D}"/>
              </a:ext>
            </a:extLst>
          </p:cNvPr>
          <p:cNvSpPr>
            <a:spLocks noChangeAspect="1"/>
          </p:cNvSpPr>
          <p:nvPr/>
        </p:nvSpPr>
        <p:spPr>
          <a:xfrm>
            <a:off x="3413281" y="3111791"/>
            <a:ext cx="616132" cy="616130"/>
          </a:xfrm>
          <a:prstGeom prst="ellipse">
            <a:avLst/>
          </a:prstGeom>
          <a:solidFill>
            <a:schemeClr val="bg1"/>
          </a:solidFill>
          <a:ln w="19050">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solidFill>
                  <a:srgbClr val="203864"/>
                </a:solidFill>
                <a:latin typeface="+mj-lt"/>
              </a:rPr>
              <a:t>1993</a:t>
            </a:r>
          </a:p>
        </p:txBody>
      </p:sp>
      <p:cxnSp>
        <p:nvCxnSpPr>
          <p:cNvPr id="90" name="Straight Connector 89">
            <a:extLst>
              <a:ext uri="{FF2B5EF4-FFF2-40B4-BE49-F238E27FC236}">
                <a16:creationId xmlns:a16="http://schemas.microsoft.com/office/drawing/2014/main" id="{AFCF6E54-047F-49CB-8B2C-E86C122D7A2B}"/>
              </a:ext>
            </a:extLst>
          </p:cNvPr>
          <p:cNvCxnSpPr>
            <a:cxnSpLocks/>
          </p:cNvCxnSpPr>
          <p:nvPr/>
        </p:nvCxnSpPr>
        <p:spPr>
          <a:xfrm>
            <a:off x="3721866" y="2736101"/>
            <a:ext cx="0" cy="341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1" name="Text Placeholder 4">
            <a:extLst>
              <a:ext uri="{FF2B5EF4-FFF2-40B4-BE49-F238E27FC236}">
                <a16:creationId xmlns:a16="http://schemas.microsoft.com/office/drawing/2014/main" id="{2F5850F6-5DC1-4E70-BDC6-0E901108F160}"/>
              </a:ext>
            </a:extLst>
          </p:cNvPr>
          <p:cNvSpPr txBox="1">
            <a:spLocks/>
          </p:cNvSpPr>
          <p:nvPr/>
        </p:nvSpPr>
        <p:spPr>
          <a:xfrm>
            <a:off x="3171052" y="2101521"/>
            <a:ext cx="1553620" cy="6161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5430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002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1200" b="1" dirty="0"/>
              <a:t>James A. Colley</a:t>
            </a:r>
          </a:p>
          <a:p>
            <a:pPr>
              <a:spcBef>
                <a:spcPts val="0"/>
              </a:spcBef>
            </a:pPr>
            <a:r>
              <a:rPr lang="en-US" sz="1200" dirty="0"/>
              <a:t>City of Phoenix, Arizona</a:t>
            </a:r>
          </a:p>
        </p:txBody>
      </p:sp>
      <p:sp>
        <p:nvSpPr>
          <p:cNvPr id="87" name="Text Placeholder 4">
            <a:extLst>
              <a:ext uri="{FF2B5EF4-FFF2-40B4-BE49-F238E27FC236}">
                <a16:creationId xmlns:a16="http://schemas.microsoft.com/office/drawing/2014/main" id="{42999109-3D61-4E0C-9239-BBE500FB02CB}"/>
              </a:ext>
            </a:extLst>
          </p:cNvPr>
          <p:cNvSpPr txBox="1">
            <a:spLocks/>
          </p:cNvSpPr>
          <p:nvPr/>
        </p:nvSpPr>
        <p:spPr>
          <a:xfrm>
            <a:off x="4471782" y="4131091"/>
            <a:ext cx="1592184" cy="6161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5430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002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1200" b="1" dirty="0"/>
              <a:t>Charles R. Jordan</a:t>
            </a:r>
          </a:p>
          <a:p>
            <a:pPr>
              <a:spcBef>
                <a:spcPts val="0"/>
              </a:spcBef>
            </a:pPr>
            <a:r>
              <a:rPr lang="en-US" sz="1200" dirty="0"/>
              <a:t>City of Portland, Oregon </a:t>
            </a:r>
          </a:p>
        </p:txBody>
      </p:sp>
      <p:cxnSp>
        <p:nvCxnSpPr>
          <p:cNvPr id="94" name="Straight Connector 93">
            <a:extLst>
              <a:ext uri="{FF2B5EF4-FFF2-40B4-BE49-F238E27FC236}">
                <a16:creationId xmlns:a16="http://schemas.microsoft.com/office/drawing/2014/main" id="{212A2B37-9BFC-4A34-A4AD-5AD6FE50E801}"/>
              </a:ext>
            </a:extLst>
          </p:cNvPr>
          <p:cNvCxnSpPr>
            <a:cxnSpLocks/>
          </p:cNvCxnSpPr>
          <p:nvPr/>
        </p:nvCxnSpPr>
        <p:spPr>
          <a:xfrm>
            <a:off x="5220165" y="3759889"/>
            <a:ext cx="0" cy="299115"/>
          </a:xfrm>
          <a:prstGeom prst="line">
            <a:avLst/>
          </a:prstGeom>
          <a:ln>
            <a:solidFill>
              <a:srgbClr val="FF0066"/>
            </a:solidFill>
          </a:ln>
        </p:spPr>
        <p:style>
          <a:lnRef idx="1">
            <a:schemeClr val="accent1"/>
          </a:lnRef>
          <a:fillRef idx="0">
            <a:schemeClr val="accent1"/>
          </a:fillRef>
          <a:effectRef idx="0">
            <a:schemeClr val="accent1"/>
          </a:effectRef>
          <a:fontRef idx="minor">
            <a:schemeClr val="tx1"/>
          </a:fontRef>
        </p:style>
      </p:cxnSp>
      <p:sp>
        <p:nvSpPr>
          <p:cNvPr id="95" name="Oval 94">
            <a:extLst>
              <a:ext uri="{FF2B5EF4-FFF2-40B4-BE49-F238E27FC236}">
                <a16:creationId xmlns:a16="http://schemas.microsoft.com/office/drawing/2014/main" id="{6C1963BC-8AA6-4EBE-879D-1C276AC57795}"/>
              </a:ext>
            </a:extLst>
          </p:cNvPr>
          <p:cNvSpPr>
            <a:spLocks noChangeAspect="1"/>
          </p:cNvSpPr>
          <p:nvPr/>
        </p:nvSpPr>
        <p:spPr>
          <a:xfrm>
            <a:off x="4918627" y="3111791"/>
            <a:ext cx="616132" cy="616130"/>
          </a:xfrm>
          <a:prstGeom prst="ellipse">
            <a:avLst/>
          </a:prstGeom>
          <a:solidFill>
            <a:srgbClr val="FF0066"/>
          </a:solidFill>
          <a:ln w="19050">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latin typeface="+mj-lt"/>
              </a:rPr>
              <a:t>1995</a:t>
            </a:r>
          </a:p>
        </p:txBody>
      </p:sp>
      <p:cxnSp>
        <p:nvCxnSpPr>
          <p:cNvPr id="109" name="Straight Connector 108">
            <a:extLst>
              <a:ext uri="{FF2B5EF4-FFF2-40B4-BE49-F238E27FC236}">
                <a16:creationId xmlns:a16="http://schemas.microsoft.com/office/drawing/2014/main" id="{7952625C-358C-437E-AF89-C183E9C7452A}"/>
              </a:ext>
            </a:extLst>
          </p:cNvPr>
          <p:cNvCxnSpPr>
            <a:cxnSpLocks/>
          </p:cNvCxnSpPr>
          <p:nvPr/>
        </p:nvCxnSpPr>
        <p:spPr>
          <a:xfrm>
            <a:off x="6690342" y="2736101"/>
            <a:ext cx="0" cy="341600"/>
          </a:xfrm>
          <a:prstGeom prst="line">
            <a:avLst/>
          </a:prstGeom>
          <a:ln>
            <a:solidFill>
              <a:srgbClr val="FF0066"/>
            </a:solidFill>
          </a:ln>
        </p:spPr>
        <p:style>
          <a:lnRef idx="1">
            <a:schemeClr val="accent1"/>
          </a:lnRef>
          <a:fillRef idx="0">
            <a:schemeClr val="accent1"/>
          </a:fillRef>
          <a:effectRef idx="0">
            <a:schemeClr val="accent1"/>
          </a:effectRef>
          <a:fontRef idx="minor">
            <a:schemeClr val="tx1"/>
          </a:fontRef>
        </p:style>
      </p:cxnSp>
      <p:sp>
        <p:nvSpPr>
          <p:cNvPr id="110" name="Text Placeholder 4">
            <a:extLst>
              <a:ext uri="{FF2B5EF4-FFF2-40B4-BE49-F238E27FC236}">
                <a16:creationId xmlns:a16="http://schemas.microsoft.com/office/drawing/2014/main" id="{4387AFD4-0A63-4E6E-BF76-9C6D2269F7F3}"/>
              </a:ext>
            </a:extLst>
          </p:cNvPr>
          <p:cNvSpPr txBox="1">
            <a:spLocks/>
          </p:cNvSpPr>
          <p:nvPr/>
        </p:nvSpPr>
        <p:spPr>
          <a:xfrm>
            <a:off x="5680077" y="2101521"/>
            <a:ext cx="1755466" cy="83099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5430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002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1200" b="1" dirty="0"/>
              <a:t>Ira J. Hutchison</a:t>
            </a:r>
          </a:p>
          <a:p>
            <a:pPr>
              <a:spcBef>
                <a:spcPts val="0"/>
              </a:spcBef>
            </a:pPr>
            <a:r>
              <a:rPr lang="en-US" sz="1200" dirty="0"/>
              <a:t>National Park Service</a:t>
            </a:r>
          </a:p>
          <a:p>
            <a:pPr>
              <a:spcBef>
                <a:spcPts val="0"/>
              </a:spcBef>
            </a:pPr>
            <a:r>
              <a:rPr lang="en-US" sz="1200" dirty="0"/>
              <a:t>Washington, D.C.</a:t>
            </a:r>
          </a:p>
        </p:txBody>
      </p:sp>
      <p:sp>
        <p:nvSpPr>
          <p:cNvPr id="96" name="Text Placeholder 4">
            <a:extLst>
              <a:ext uri="{FF2B5EF4-FFF2-40B4-BE49-F238E27FC236}">
                <a16:creationId xmlns:a16="http://schemas.microsoft.com/office/drawing/2014/main" id="{58C60A8A-B76E-4819-8E64-7B6BFC72D1B4}"/>
              </a:ext>
            </a:extLst>
          </p:cNvPr>
          <p:cNvSpPr txBox="1">
            <a:spLocks/>
          </p:cNvSpPr>
          <p:nvPr/>
        </p:nvSpPr>
        <p:spPr>
          <a:xfrm>
            <a:off x="6752630" y="4131090"/>
            <a:ext cx="1428095" cy="12489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5430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002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1200" b="1" dirty="0"/>
              <a:t>Fran P. Mainella</a:t>
            </a:r>
          </a:p>
          <a:p>
            <a:pPr>
              <a:spcBef>
                <a:spcPts val="0"/>
              </a:spcBef>
            </a:pPr>
            <a:r>
              <a:rPr lang="en-US" sz="1200" dirty="0"/>
              <a:t>Florida State Parks; National Park Service</a:t>
            </a:r>
          </a:p>
        </p:txBody>
      </p:sp>
      <p:cxnSp>
        <p:nvCxnSpPr>
          <p:cNvPr id="98" name="Straight Connector 97">
            <a:extLst>
              <a:ext uri="{FF2B5EF4-FFF2-40B4-BE49-F238E27FC236}">
                <a16:creationId xmlns:a16="http://schemas.microsoft.com/office/drawing/2014/main" id="{97693EF9-D803-4994-AD73-1B7777DF445C}"/>
              </a:ext>
            </a:extLst>
          </p:cNvPr>
          <p:cNvCxnSpPr>
            <a:cxnSpLocks/>
          </p:cNvCxnSpPr>
          <p:nvPr/>
        </p:nvCxnSpPr>
        <p:spPr>
          <a:xfrm>
            <a:off x="7423595" y="3759889"/>
            <a:ext cx="0" cy="299115"/>
          </a:xfrm>
          <a:prstGeom prst="line">
            <a:avLst/>
          </a:prstGeom>
          <a:ln>
            <a:solidFill>
              <a:srgbClr val="FF0066"/>
            </a:solidFill>
          </a:ln>
        </p:spPr>
        <p:style>
          <a:lnRef idx="1">
            <a:schemeClr val="accent1"/>
          </a:lnRef>
          <a:fillRef idx="0">
            <a:schemeClr val="accent1"/>
          </a:fillRef>
          <a:effectRef idx="0">
            <a:schemeClr val="accent1"/>
          </a:effectRef>
          <a:fontRef idx="minor">
            <a:schemeClr val="tx1"/>
          </a:fontRef>
        </p:style>
      </p:cxnSp>
      <p:sp>
        <p:nvSpPr>
          <p:cNvPr id="99" name="Oval 98">
            <a:extLst>
              <a:ext uri="{FF2B5EF4-FFF2-40B4-BE49-F238E27FC236}">
                <a16:creationId xmlns:a16="http://schemas.microsoft.com/office/drawing/2014/main" id="{F8CB88CB-55DD-419F-AE23-B9AE9C74D04F}"/>
              </a:ext>
            </a:extLst>
          </p:cNvPr>
          <p:cNvSpPr>
            <a:spLocks noChangeAspect="1"/>
          </p:cNvSpPr>
          <p:nvPr/>
        </p:nvSpPr>
        <p:spPr>
          <a:xfrm>
            <a:off x="7122057" y="3111791"/>
            <a:ext cx="616132" cy="616130"/>
          </a:xfrm>
          <a:prstGeom prst="ellipse">
            <a:avLst/>
          </a:prstGeom>
          <a:solidFill>
            <a:srgbClr val="FF0066"/>
          </a:solidFill>
          <a:ln w="19050">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latin typeface="+mj-lt"/>
              </a:rPr>
              <a:t>1998</a:t>
            </a:r>
          </a:p>
        </p:txBody>
      </p:sp>
      <p:sp>
        <p:nvSpPr>
          <p:cNvPr id="100" name="Oval 99">
            <a:extLst>
              <a:ext uri="{FF2B5EF4-FFF2-40B4-BE49-F238E27FC236}">
                <a16:creationId xmlns:a16="http://schemas.microsoft.com/office/drawing/2014/main" id="{D4024BC1-B458-42D3-BC19-237A59FBF468}"/>
              </a:ext>
            </a:extLst>
          </p:cNvPr>
          <p:cNvSpPr>
            <a:spLocks noChangeAspect="1"/>
          </p:cNvSpPr>
          <p:nvPr/>
        </p:nvSpPr>
        <p:spPr>
          <a:xfrm>
            <a:off x="7862357" y="3111791"/>
            <a:ext cx="616132" cy="616130"/>
          </a:xfrm>
          <a:prstGeom prst="ellipse">
            <a:avLst/>
          </a:prstGeom>
          <a:solidFill>
            <a:schemeClr val="bg1"/>
          </a:solidFill>
          <a:ln w="19050">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solidFill>
                  <a:srgbClr val="203864"/>
                </a:solidFill>
                <a:latin typeface="+mj-lt"/>
              </a:rPr>
              <a:t>1999</a:t>
            </a:r>
          </a:p>
        </p:txBody>
      </p:sp>
      <p:cxnSp>
        <p:nvCxnSpPr>
          <p:cNvPr id="101" name="Straight Connector 100">
            <a:extLst>
              <a:ext uri="{FF2B5EF4-FFF2-40B4-BE49-F238E27FC236}">
                <a16:creationId xmlns:a16="http://schemas.microsoft.com/office/drawing/2014/main" id="{39A16D02-7995-44CD-85CA-1B1F29170672}"/>
              </a:ext>
            </a:extLst>
          </p:cNvPr>
          <p:cNvCxnSpPr>
            <a:cxnSpLocks/>
          </p:cNvCxnSpPr>
          <p:nvPr/>
        </p:nvCxnSpPr>
        <p:spPr>
          <a:xfrm>
            <a:off x="8170942" y="2736101"/>
            <a:ext cx="0" cy="341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2" name="Text Placeholder 4">
            <a:extLst>
              <a:ext uri="{FF2B5EF4-FFF2-40B4-BE49-F238E27FC236}">
                <a16:creationId xmlns:a16="http://schemas.microsoft.com/office/drawing/2014/main" id="{0BD6F9FC-B6A7-45A2-AD99-197B46DBE9B3}"/>
              </a:ext>
            </a:extLst>
          </p:cNvPr>
          <p:cNvSpPr txBox="1">
            <a:spLocks/>
          </p:cNvSpPr>
          <p:nvPr/>
        </p:nvSpPr>
        <p:spPr>
          <a:xfrm>
            <a:off x="7400426" y="2101521"/>
            <a:ext cx="1836270" cy="86527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5430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002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1200" b="1" dirty="0"/>
              <a:t>John L. Crompton</a:t>
            </a:r>
          </a:p>
          <a:p>
            <a:pPr>
              <a:spcBef>
                <a:spcPts val="0"/>
              </a:spcBef>
            </a:pPr>
            <a:r>
              <a:rPr lang="en-US" sz="1200" dirty="0"/>
              <a:t>Texas A &amp; M University, Texas</a:t>
            </a:r>
          </a:p>
        </p:txBody>
      </p:sp>
      <p:sp>
        <p:nvSpPr>
          <p:cNvPr id="103" name="Text Placeholder 4">
            <a:extLst>
              <a:ext uri="{FF2B5EF4-FFF2-40B4-BE49-F238E27FC236}">
                <a16:creationId xmlns:a16="http://schemas.microsoft.com/office/drawing/2014/main" id="{C59EEAAE-88BE-4DFD-A635-97408FEF2596}"/>
              </a:ext>
            </a:extLst>
          </p:cNvPr>
          <p:cNvSpPr txBox="1">
            <a:spLocks/>
          </p:cNvSpPr>
          <p:nvPr/>
        </p:nvSpPr>
        <p:spPr>
          <a:xfrm>
            <a:off x="8209603" y="4131091"/>
            <a:ext cx="1706855" cy="97942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5430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002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1200" b="1" dirty="0"/>
              <a:t>Carol M. Severin</a:t>
            </a:r>
          </a:p>
          <a:p>
            <a:pPr>
              <a:spcBef>
                <a:spcPts val="0"/>
              </a:spcBef>
            </a:pPr>
            <a:r>
              <a:rPr lang="en-US" sz="1200" dirty="0"/>
              <a:t>East Bay Regional Park District, California</a:t>
            </a:r>
          </a:p>
        </p:txBody>
      </p:sp>
      <p:cxnSp>
        <p:nvCxnSpPr>
          <p:cNvPr id="105" name="Straight Connector 104">
            <a:extLst>
              <a:ext uri="{FF2B5EF4-FFF2-40B4-BE49-F238E27FC236}">
                <a16:creationId xmlns:a16="http://schemas.microsoft.com/office/drawing/2014/main" id="{C8566F09-A24E-4438-944A-E4823E959603}"/>
              </a:ext>
            </a:extLst>
          </p:cNvPr>
          <p:cNvCxnSpPr>
            <a:cxnSpLocks/>
          </p:cNvCxnSpPr>
          <p:nvPr/>
        </p:nvCxnSpPr>
        <p:spPr>
          <a:xfrm>
            <a:off x="8904195" y="3759889"/>
            <a:ext cx="0" cy="299115"/>
          </a:xfrm>
          <a:prstGeom prst="line">
            <a:avLst/>
          </a:prstGeom>
          <a:ln>
            <a:solidFill>
              <a:srgbClr val="203864"/>
            </a:solidFill>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id="{8AAC3007-14A8-4B32-9CEE-C71AA4C36AA8}"/>
              </a:ext>
            </a:extLst>
          </p:cNvPr>
          <p:cNvSpPr>
            <a:spLocks noChangeAspect="1"/>
          </p:cNvSpPr>
          <p:nvPr/>
        </p:nvSpPr>
        <p:spPr>
          <a:xfrm>
            <a:off x="8602657" y="3111791"/>
            <a:ext cx="616132" cy="616130"/>
          </a:xfrm>
          <a:prstGeom prst="ellipse">
            <a:avLst/>
          </a:prstGeom>
          <a:solidFill>
            <a:schemeClr val="accent1">
              <a:lumMod val="50000"/>
            </a:schemeClr>
          </a:solidFill>
          <a:ln w="19050">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latin typeface="+mj-lt"/>
              </a:rPr>
              <a:t>2000</a:t>
            </a:r>
          </a:p>
        </p:txBody>
      </p:sp>
      <p:sp>
        <p:nvSpPr>
          <p:cNvPr id="136" name="Text Placeholder 4">
            <a:extLst>
              <a:ext uri="{FF2B5EF4-FFF2-40B4-BE49-F238E27FC236}">
                <a16:creationId xmlns:a16="http://schemas.microsoft.com/office/drawing/2014/main" id="{02E3909C-5901-4E96-AADC-0D380FB6516F}"/>
              </a:ext>
            </a:extLst>
          </p:cNvPr>
          <p:cNvSpPr txBox="1">
            <a:spLocks/>
          </p:cNvSpPr>
          <p:nvPr/>
        </p:nvSpPr>
        <p:spPr>
          <a:xfrm>
            <a:off x="9274292" y="1608994"/>
            <a:ext cx="2075019" cy="111498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5430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002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1200" b="1" dirty="0"/>
              <a:t>Anne Springs Close</a:t>
            </a:r>
          </a:p>
          <a:p>
            <a:pPr>
              <a:spcBef>
                <a:spcPts val="0"/>
              </a:spcBef>
            </a:pPr>
            <a:r>
              <a:rPr lang="en-US" sz="1200" dirty="0"/>
              <a:t>Citizen, Fort Mill, South Carolina</a:t>
            </a:r>
          </a:p>
          <a:p>
            <a:pPr>
              <a:spcBef>
                <a:spcPts val="0"/>
              </a:spcBef>
            </a:pPr>
            <a:endParaRPr lang="en-US" sz="1200" dirty="0"/>
          </a:p>
          <a:p>
            <a:pPr>
              <a:spcBef>
                <a:spcPts val="0"/>
              </a:spcBef>
            </a:pPr>
            <a:r>
              <a:rPr lang="en-US" sz="1200" b="1" dirty="0"/>
              <a:t>Joseph “Joe” J. Bannon</a:t>
            </a:r>
          </a:p>
          <a:p>
            <a:pPr>
              <a:spcBef>
                <a:spcPts val="0"/>
              </a:spcBef>
            </a:pPr>
            <a:r>
              <a:rPr lang="en-US" sz="1200" dirty="0"/>
              <a:t>University of Illinois, Illinois</a:t>
            </a:r>
          </a:p>
        </p:txBody>
      </p:sp>
      <p:cxnSp>
        <p:nvCxnSpPr>
          <p:cNvPr id="135" name="Straight Connector 134">
            <a:extLst>
              <a:ext uri="{FF2B5EF4-FFF2-40B4-BE49-F238E27FC236}">
                <a16:creationId xmlns:a16="http://schemas.microsoft.com/office/drawing/2014/main" id="{BA13F327-BE84-411D-9E21-3F3FE0AFD801}"/>
              </a:ext>
            </a:extLst>
          </p:cNvPr>
          <p:cNvCxnSpPr>
            <a:cxnSpLocks/>
          </p:cNvCxnSpPr>
          <p:nvPr/>
        </p:nvCxnSpPr>
        <p:spPr>
          <a:xfrm>
            <a:off x="9645078" y="2736101"/>
            <a:ext cx="0" cy="341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3" name="Oval 112">
            <a:extLst>
              <a:ext uri="{FF2B5EF4-FFF2-40B4-BE49-F238E27FC236}">
                <a16:creationId xmlns:a16="http://schemas.microsoft.com/office/drawing/2014/main" id="{168C367A-6ED0-4321-8513-4B31598E06A7}"/>
              </a:ext>
            </a:extLst>
          </p:cNvPr>
          <p:cNvSpPr>
            <a:spLocks noChangeAspect="1"/>
          </p:cNvSpPr>
          <p:nvPr/>
        </p:nvSpPr>
        <p:spPr>
          <a:xfrm>
            <a:off x="9342958" y="3111791"/>
            <a:ext cx="616132" cy="616130"/>
          </a:xfrm>
          <a:prstGeom prst="ellipse">
            <a:avLst/>
          </a:prstGeom>
          <a:solidFill>
            <a:schemeClr val="bg1"/>
          </a:solidFill>
          <a:ln w="19050">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solidFill>
                  <a:srgbClr val="203864"/>
                </a:solidFill>
                <a:latin typeface="+mj-lt"/>
              </a:rPr>
              <a:t>2001</a:t>
            </a:r>
          </a:p>
        </p:txBody>
      </p:sp>
      <p:sp>
        <p:nvSpPr>
          <p:cNvPr id="137" name="Text Placeholder 4">
            <a:extLst>
              <a:ext uri="{FF2B5EF4-FFF2-40B4-BE49-F238E27FC236}">
                <a16:creationId xmlns:a16="http://schemas.microsoft.com/office/drawing/2014/main" id="{DCDB73C3-327E-4769-93D0-B03CB93F5C23}"/>
              </a:ext>
            </a:extLst>
          </p:cNvPr>
          <p:cNvSpPr txBox="1">
            <a:spLocks/>
          </p:cNvSpPr>
          <p:nvPr/>
        </p:nvSpPr>
        <p:spPr>
          <a:xfrm>
            <a:off x="9808814" y="4131090"/>
            <a:ext cx="1768517" cy="118497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5430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002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1200" b="1" dirty="0"/>
              <a:t>Bernadette Castro</a:t>
            </a:r>
          </a:p>
          <a:p>
            <a:pPr>
              <a:spcBef>
                <a:spcPts val="0"/>
              </a:spcBef>
            </a:pPr>
            <a:r>
              <a:rPr lang="en-US" sz="1200" dirty="0"/>
              <a:t>State Park and Historic Preservation, State of New York</a:t>
            </a:r>
          </a:p>
        </p:txBody>
      </p:sp>
      <p:cxnSp>
        <p:nvCxnSpPr>
          <p:cNvPr id="145" name="Straight Connector 144">
            <a:extLst>
              <a:ext uri="{FF2B5EF4-FFF2-40B4-BE49-F238E27FC236}">
                <a16:creationId xmlns:a16="http://schemas.microsoft.com/office/drawing/2014/main" id="{2DF9E980-7E86-4858-8DA5-0F029E3E83D8}"/>
              </a:ext>
            </a:extLst>
          </p:cNvPr>
          <p:cNvCxnSpPr>
            <a:cxnSpLocks/>
          </p:cNvCxnSpPr>
          <p:nvPr/>
        </p:nvCxnSpPr>
        <p:spPr>
          <a:xfrm>
            <a:off x="10400005" y="3759889"/>
            <a:ext cx="0" cy="299115"/>
          </a:xfrm>
          <a:prstGeom prst="line">
            <a:avLst/>
          </a:prstGeom>
          <a:ln>
            <a:solidFill>
              <a:srgbClr val="203864"/>
            </a:solidFill>
          </a:ln>
          <a:effectLst>
            <a:outerShdw blurRad="190500" dist="127000" dir="2700000" algn="tl"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sp>
        <p:nvSpPr>
          <p:cNvPr id="149" name="Oval 148">
            <a:extLst>
              <a:ext uri="{FF2B5EF4-FFF2-40B4-BE49-F238E27FC236}">
                <a16:creationId xmlns:a16="http://schemas.microsoft.com/office/drawing/2014/main" id="{A01BC262-F3BB-4B41-8E6C-06AA26C7A8B2}"/>
              </a:ext>
            </a:extLst>
          </p:cNvPr>
          <p:cNvSpPr>
            <a:spLocks noChangeAspect="1"/>
          </p:cNvSpPr>
          <p:nvPr/>
        </p:nvSpPr>
        <p:spPr>
          <a:xfrm>
            <a:off x="10098467" y="3111791"/>
            <a:ext cx="616132" cy="616130"/>
          </a:xfrm>
          <a:prstGeom prst="ellipse">
            <a:avLst/>
          </a:prstGeom>
          <a:solidFill>
            <a:schemeClr val="accent1">
              <a:lumMod val="50000"/>
            </a:schemeClr>
          </a:solidFill>
          <a:ln w="19050">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latin typeface="+mj-lt"/>
              </a:rPr>
              <a:t>2002</a:t>
            </a:r>
          </a:p>
        </p:txBody>
      </p:sp>
      <p:sp>
        <p:nvSpPr>
          <p:cNvPr id="52" name="Rectangle 2">
            <a:extLst>
              <a:ext uri="{FF2B5EF4-FFF2-40B4-BE49-F238E27FC236}">
                <a16:creationId xmlns:a16="http://schemas.microsoft.com/office/drawing/2014/main" id="{D8FD024B-591B-4C9A-97C2-2950C53D3ED9}"/>
              </a:ext>
            </a:extLst>
          </p:cNvPr>
          <p:cNvSpPr/>
          <p:nvPr/>
        </p:nvSpPr>
        <p:spPr>
          <a:xfrm rot="13500000">
            <a:off x="11594005" y="3316135"/>
            <a:ext cx="225730" cy="225730"/>
          </a:xfrm>
          <a:custGeom>
            <a:avLst/>
            <a:gdLst>
              <a:gd name="connsiteX0" fmla="*/ 0 w 852676"/>
              <a:gd name="connsiteY0" fmla="*/ 0 h 852676"/>
              <a:gd name="connsiteX1" fmla="*/ 852676 w 852676"/>
              <a:gd name="connsiteY1" fmla="*/ 0 h 852676"/>
              <a:gd name="connsiteX2" fmla="*/ 852676 w 852676"/>
              <a:gd name="connsiteY2" fmla="*/ 852676 h 852676"/>
              <a:gd name="connsiteX3" fmla="*/ 0 w 852676"/>
              <a:gd name="connsiteY3" fmla="*/ 852676 h 852676"/>
              <a:gd name="connsiteX4" fmla="*/ 0 w 852676"/>
              <a:gd name="connsiteY4" fmla="*/ 0 h 852676"/>
              <a:gd name="connsiteX0" fmla="*/ 852676 w 944116"/>
              <a:gd name="connsiteY0" fmla="*/ 0 h 852676"/>
              <a:gd name="connsiteX1" fmla="*/ 852676 w 944116"/>
              <a:gd name="connsiteY1" fmla="*/ 852676 h 852676"/>
              <a:gd name="connsiteX2" fmla="*/ 0 w 944116"/>
              <a:gd name="connsiteY2" fmla="*/ 852676 h 852676"/>
              <a:gd name="connsiteX3" fmla="*/ 0 w 944116"/>
              <a:gd name="connsiteY3" fmla="*/ 0 h 852676"/>
              <a:gd name="connsiteX4" fmla="*/ 944116 w 944116"/>
              <a:gd name="connsiteY4" fmla="*/ 91440 h 852676"/>
              <a:gd name="connsiteX0" fmla="*/ 852676 w 852676"/>
              <a:gd name="connsiteY0" fmla="*/ 225083 h 1077759"/>
              <a:gd name="connsiteX1" fmla="*/ 852676 w 852676"/>
              <a:gd name="connsiteY1" fmla="*/ 1077759 h 1077759"/>
              <a:gd name="connsiteX2" fmla="*/ 0 w 852676"/>
              <a:gd name="connsiteY2" fmla="*/ 1077759 h 1077759"/>
              <a:gd name="connsiteX3" fmla="*/ 0 w 852676"/>
              <a:gd name="connsiteY3" fmla="*/ 225083 h 1077759"/>
              <a:gd name="connsiteX4" fmla="*/ 530877 w 852676"/>
              <a:gd name="connsiteY4" fmla="*/ 0 h 1077759"/>
              <a:gd name="connsiteX0" fmla="*/ 852676 w 852676"/>
              <a:gd name="connsiteY0" fmla="*/ 0 h 852676"/>
              <a:gd name="connsiteX1" fmla="*/ 852676 w 852676"/>
              <a:gd name="connsiteY1" fmla="*/ 852676 h 852676"/>
              <a:gd name="connsiteX2" fmla="*/ 0 w 852676"/>
              <a:gd name="connsiteY2" fmla="*/ 852676 h 852676"/>
              <a:gd name="connsiteX3" fmla="*/ 0 w 852676"/>
              <a:gd name="connsiteY3" fmla="*/ 0 h 852676"/>
              <a:gd name="connsiteX0" fmla="*/ 852676 w 852676"/>
              <a:gd name="connsiteY0" fmla="*/ 852676 h 852676"/>
              <a:gd name="connsiteX1" fmla="*/ 0 w 852676"/>
              <a:gd name="connsiteY1" fmla="*/ 852676 h 852676"/>
              <a:gd name="connsiteX2" fmla="*/ 0 w 852676"/>
              <a:gd name="connsiteY2" fmla="*/ 0 h 852676"/>
            </a:gdLst>
            <a:ahLst/>
            <a:cxnLst>
              <a:cxn ang="0">
                <a:pos x="connsiteX0" y="connsiteY0"/>
              </a:cxn>
              <a:cxn ang="0">
                <a:pos x="connsiteX1" y="connsiteY1"/>
              </a:cxn>
              <a:cxn ang="0">
                <a:pos x="connsiteX2" y="connsiteY2"/>
              </a:cxn>
            </a:cxnLst>
            <a:rect l="l" t="t" r="r" b="b"/>
            <a:pathLst>
              <a:path w="852676" h="852676">
                <a:moveTo>
                  <a:pt x="852676" y="852676"/>
                </a:moveTo>
                <a:lnTo>
                  <a:pt x="0" y="852676"/>
                </a:lnTo>
                <a:lnTo>
                  <a:pt x="0" y="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56188506"/>
      </p:ext>
    </p:extLst>
  </p:cSld>
  <p:clrMapOvr>
    <a:masterClrMapping/>
  </p:clrMapOvr>
  <p:transition spd="slow" advClick="0" advTm="19000">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3">
            <a:extLst>
              <a:ext uri="{FF2B5EF4-FFF2-40B4-BE49-F238E27FC236}">
                <a16:creationId xmlns:a16="http://schemas.microsoft.com/office/drawing/2014/main" id="{13AA80A7-A8B8-4735-AD76-F0768E43CAC7}"/>
              </a:ext>
            </a:extLst>
          </p:cNvPr>
          <p:cNvSpPr>
            <a:spLocks noGrp="1"/>
          </p:cNvSpPr>
          <p:nvPr>
            <p:ph type="title"/>
          </p:nvPr>
        </p:nvSpPr>
        <p:spPr>
          <a:xfrm>
            <a:off x="585555" y="556042"/>
            <a:ext cx="7151676" cy="830997"/>
          </a:xfrm>
        </p:spPr>
        <p:txBody>
          <a:bodyPr anchor="t"/>
          <a:lstStyle/>
          <a:p>
            <a:r>
              <a:rPr lang="en-US" sz="3600" dirty="0"/>
              <a:t>HIGHLIGHTED RECIPIENTS</a:t>
            </a:r>
            <a:br>
              <a:rPr lang="en-US" dirty="0"/>
            </a:br>
            <a:r>
              <a:rPr lang="en-US" sz="2800" dirty="0">
                <a:solidFill>
                  <a:srgbClr val="203864"/>
                </a:solidFill>
                <a:latin typeface="+mn-lt"/>
              </a:rPr>
              <a:t>2003 – 2016</a:t>
            </a:r>
            <a:endParaRPr lang="en-US" dirty="0">
              <a:solidFill>
                <a:srgbClr val="203864"/>
              </a:solidFill>
              <a:latin typeface="+mn-lt"/>
            </a:endParaRPr>
          </a:p>
        </p:txBody>
      </p:sp>
      <p:cxnSp>
        <p:nvCxnSpPr>
          <p:cNvPr id="148" name="Straight Connector 147">
            <a:extLst>
              <a:ext uri="{FF2B5EF4-FFF2-40B4-BE49-F238E27FC236}">
                <a16:creationId xmlns:a16="http://schemas.microsoft.com/office/drawing/2014/main" id="{12E8A552-D571-45A0-9295-D40F5D9DA887}"/>
              </a:ext>
            </a:extLst>
          </p:cNvPr>
          <p:cNvCxnSpPr>
            <a:cxnSpLocks/>
            <a:endCxn id="93" idx="6"/>
          </p:cNvCxnSpPr>
          <p:nvPr/>
        </p:nvCxnSpPr>
        <p:spPr>
          <a:xfrm>
            <a:off x="-17930" y="3419856"/>
            <a:ext cx="11430953" cy="0"/>
          </a:xfrm>
          <a:prstGeom prst="line">
            <a:avLst/>
          </a:prstGeom>
          <a:ln w="19050">
            <a:solidFill>
              <a:srgbClr val="203864"/>
            </a:solidFill>
            <a:tailEnd type="none"/>
          </a:ln>
          <a:effectLst>
            <a:outerShdw blurRad="190500" dist="127000" dir="2700000" algn="tl"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sp>
        <p:nvSpPr>
          <p:cNvPr id="143" name="Oval 142">
            <a:extLst>
              <a:ext uri="{FF2B5EF4-FFF2-40B4-BE49-F238E27FC236}">
                <a16:creationId xmlns:a16="http://schemas.microsoft.com/office/drawing/2014/main" id="{B43D5353-9889-4043-8AD8-B68AD7926E21}"/>
              </a:ext>
            </a:extLst>
          </p:cNvPr>
          <p:cNvSpPr>
            <a:spLocks noChangeAspect="1"/>
          </p:cNvSpPr>
          <p:nvPr/>
        </p:nvSpPr>
        <p:spPr>
          <a:xfrm>
            <a:off x="3662484" y="3355193"/>
            <a:ext cx="138470" cy="138470"/>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63" name="Oval 62">
            <a:extLst>
              <a:ext uri="{FF2B5EF4-FFF2-40B4-BE49-F238E27FC236}">
                <a16:creationId xmlns:a16="http://schemas.microsoft.com/office/drawing/2014/main" id="{37B2BF4F-3052-4589-AF4B-FE4AE3D59FCC}"/>
              </a:ext>
            </a:extLst>
          </p:cNvPr>
          <p:cNvSpPr>
            <a:spLocks noChangeAspect="1"/>
          </p:cNvSpPr>
          <p:nvPr/>
        </p:nvSpPr>
        <p:spPr>
          <a:xfrm>
            <a:off x="1442295" y="3355193"/>
            <a:ext cx="138470" cy="138470"/>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64" name="Oval 63">
            <a:extLst>
              <a:ext uri="{FF2B5EF4-FFF2-40B4-BE49-F238E27FC236}">
                <a16:creationId xmlns:a16="http://schemas.microsoft.com/office/drawing/2014/main" id="{A0694BB1-19B8-40F1-A218-D70E9C331E36}"/>
              </a:ext>
            </a:extLst>
          </p:cNvPr>
          <p:cNvSpPr>
            <a:spLocks noChangeAspect="1"/>
          </p:cNvSpPr>
          <p:nvPr/>
        </p:nvSpPr>
        <p:spPr>
          <a:xfrm>
            <a:off x="2182358" y="3355193"/>
            <a:ext cx="138470" cy="138470"/>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68" name="Oval 67">
            <a:extLst>
              <a:ext uri="{FF2B5EF4-FFF2-40B4-BE49-F238E27FC236}">
                <a16:creationId xmlns:a16="http://schemas.microsoft.com/office/drawing/2014/main" id="{DB5451BA-9883-4219-910D-2DAC0B36F21B}"/>
              </a:ext>
            </a:extLst>
          </p:cNvPr>
          <p:cNvSpPr>
            <a:spLocks noChangeAspect="1"/>
          </p:cNvSpPr>
          <p:nvPr/>
        </p:nvSpPr>
        <p:spPr>
          <a:xfrm>
            <a:off x="7362799" y="3355193"/>
            <a:ext cx="138470" cy="138470"/>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140" name="Oval 139">
            <a:extLst>
              <a:ext uri="{FF2B5EF4-FFF2-40B4-BE49-F238E27FC236}">
                <a16:creationId xmlns:a16="http://schemas.microsoft.com/office/drawing/2014/main" id="{1DF562E0-F9DD-45E0-A860-42383A5B4ECD}"/>
              </a:ext>
            </a:extLst>
          </p:cNvPr>
          <p:cNvSpPr>
            <a:spLocks noChangeAspect="1"/>
          </p:cNvSpPr>
          <p:nvPr/>
        </p:nvSpPr>
        <p:spPr>
          <a:xfrm>
            <a:off x="5142610" y="3355193"/>
            <a:ext cx="138470" cy="13847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141" name="Oval 140">
            <a:extLst>
              <a:ext uri="{FF2B5EF4-FFF2-40B4-BE49-F238E27FC236}">
                <a16:creationId xmlns:a16="http://schemas.microsoft.com/office/drawing/2014/main" id="{977D062E-1400-452E-BC8D-51168EA94945}"/>
              </a:ext>
            </a:extLst>
          </p:cNvPr>
          <p:cNvSpPr>
            <a:spLocks noChangeAspect="1"/>
          </p:cNvSpPr>
          <p:nvPr/>
        </p:nvSpPr>
        <p:spPr>
          <a:xfrm>
            <a:off x="9582988" y="3355193"/>
            <a:ext cx="138470" cy="138470"/>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51" name="Oval 50">
            <a:extLst>
              <a:ext uri="{FF2B5EF4-FFF2-40B4-BE49-F238E27FC236}">
                <a16:creationId xmlns:a16="http://schemas.microsoft.com/office/drawing/2014/main" id="{76C65DEF-E81B-4BA0-94D0-164284F93A47}"/>
              </a:ext>
            </a:extLst>
          </p:cNvPr>
          <p:cNvSpPr>
            <a:spLocks noChangeAspect="1"/>
          </p:cNvSpPr>
          <p:nvPr/>
        </p:nvSpPr>
        <p:spPr>
          <a:xfrm>
            <a:off x="702232" y="3355193"/>
            <a:ext cx="138470" cy="138470"/>
          </a:xfrm>
          <a:prstGeom prst="ellipse">
            <a:avLst/>
          </a:prstGeom>
          <a:solidFill>
            <a:schemeClr val="accent1">
              <a:lumMod val="50000"/>
            </a:schemeClr>
          </a:solidFill>
          <a:ln>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111" name="Oval 110">
            <a:extLst>
              <a:ext uri="{FF2B5EF4-FFF2-40B4-BE49-F238E27FC236}">
                <a16:creationId xmlns:a16="http://schemas.microsoft.com/office/drawing/2014/main" id="{D88A4F61-F232-42B3-B08B-997554979F59}"/>
              </a:ext>
            </a:extLst>
          </p:cNvPr>
          <p:cNvSpPr>
            <a:spLocks noChangeAspect="1"/>
          </p:cNvSpPr>
          <p:nvPr/>
        </p:nvSpPr>
        <p:spPr>
          <a:xfrm>
            <a:off x="2922421" y="3355193"/>
            <a:ext cx="138470" cy="138470"/>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114" name="Oval 113">
            <a:extLst>
              <a:ext uri="{FF2B5EF4-FFF2-40B4-BE49-F238E27FC236}">
                <a16:creationId xmlns:a16="http://schemas.microsoft.com/office/drawing/2014/main" id="{EE6005B1-48F1-4D6E-BAF8-BA2F358A8161}"/>
              </a:ext>
            </a:extLst>
          </p:cNvPr>
          <p:cNvSpPr>
            <a:spLocks noChangeAspect="1"/>
          </p:cNvSpPr>
          <p:nvPr/>
        </p:nvSpPr>
        <p:spPr>
          <a:xfrm>
            <a:off x="11063107" y="3355193"/>
            <a:ext cx="138470" cy="138470"/>
          </a:xfrm>
          <a:prstGeom prst="ellipse">
            <a:avLst/>
          </a:prstGeom>
          <a:solidFill>
            <a:srgbClr val="203864"/>
          </a:solidFill>
          <a:ln>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115" name="Oval 114">
            <a:extLst>
              <a:ext uri="{FF2B5EF4-FFF2-40B4-BE49-F238E27FC236}">
                <a16:creationId xmlns:a16="http://schemas.microsoft.com/office/drawing/2014/main" id="{EE38BAD2-49EB-4EA3-AF9D-6C22D83DA443}"/>
              </a:ext>
            </a:extLst>
          </p:cNvPr>
          <p:cNvSpPr>
            <a:spLocks noChangeAspect="1"/>
          </p:cNvSpPr>
          <p:nvPr/>
        </p:nvSpPr>
        <p:spPr>
          <a:xfrm>
            <a:off x="5882673" y="3355193"/>
            <a:ext cx="138470" cy="138470"/>
          </a:xfrm>
          <a:prstGeom prst="ellipse">
            <a:avLst/>
          </a:prstGeom>
          <a:solidFill>
            <a:srgbClr val="203864"/>
          </a:solidFill>
          <a:ln>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117" name="Oval 116">
            <a:extLst>
              <a:ext uri="{FF2B5EF4-FFF2-40B4-BE49-F238E27FC236}">
                <a16:creationId xmlns:a16="http://schemas.microsoft.com/office/drawing/2014/main" id="{00CBBBE3-E4FE-4FEE-B247-2DAA848A6973}"/>
              </a:ext>
            </a:extLst>
          </p:cNvPr>
          <p:cNvSpPr>
            <a:spLocks noChangeAspect="1"/>
          </p:cNvSpPr>
          <p:nvPr/>
        </p:nvSpPr>
        <p:spPr>
          <a:xfrm>
            <a:off x="8102862" y="3355193"/>
            <a:ext cx="138470" cy="138470"/>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122" name="Oval 121">
            <a:extLst>
              <a:ext uri="{FF2B5EF4-FFF2-40B4-BE49-F238E27FC236}">
                <a16:creationId xmlns:a16="http://schemas.microsoft.com/office/drawing/2014/main" id="{63C4F388-CD06-40A4-B66D-C47B6E74522F}"/>
              </a:ext>
            </a:extLst>
          </p:cNvPr>
          <p:cNvSpPr>
            <a:spLocks noChangeAspect="1"/>
          </p:cNvSpPr>
          <p:nvPr/>
        </p:nvSpPr>
        <p:spPr>
          <a:xfrm>
            <a:off x="10323051" y="3355193"/>
            <a:ext cx="138470" cy="138470"/>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125" name="Oval 124">
            <a:extLst>
              <a:ext uri="{FF2B5EF4-FFF2-40B4-BE49-F238E27FC236}">
                <a16:creationId xmlns:a16="http://schemas.microsoft.com/office/drawing/2014/main" id="{67F934D9-935F-4DFD-8DBA-298E8CD59DED}"/>
              </a:ext>
            </a:extLst>
          </p:cNvPr>
          <p:cNvSpPr>
            <a:spLocks noChangeAspect="1"/>
          </p:cNvSpPr>
          <p:nvPr/>
        </p:nvSpPr>
        <p:spPr>
          <a:xfrm>
            <a:off x="4402547" y="3355193"/>
            <a:ext cx="138470" cy="138470"/>
          </a:xfrm>
          <a:prstGeom prst="ellipse">
            <a:avLst/>
          </a:prstGeom>
          <a:solidFill>
            <a:srgbClr val="203864"/>
          </a:solidFill>
          <a:ln>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127" name="Oval 126">
            <a:extLst>
              <a:ext uri="{FF2B5EF4-FFF2-40B4-BE49-F238E27FC236}">
                <a16:creationId xmlns:a16="http://schemas.microsoft.com/office/drawing/2014/main" id="{2AF73313-A9D3-47D5-9282-4971D2A129B6}"/>
              </a:ext>
            </a:extLst>
          </p:cNvPr>
          <p:cNvSpPr>
            <a:spLocks noChangeAspect="1"/>
          </p:cNvSpPr>
          <p:nvPr/>
        </p:nvSpPr>
        <p:spPr>
          <a:xfrm>
            <a:off x="6622736" y="3355193"/>
            <a:ext cx="138470" cy="138470"/>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132" name="Oval 131">
            <a:extLst>
              <a:ext uri="{FF2B5EF4-FFF2-40B4-BE49-F238E27FC236}">
                <a16:creationId xmlns:a16="http://schemas.microsoft.com/office/drawing/2014/main" id="{A17BEA42-B63B-449A-A52F-7DB5B98ACF30}"/>
              </a:ext>
            </a:extLst>
          </p:cNvPr>
          <p:cNvSpPr>
            <a:spLocks noChangeAspect="1"/>
          </p:cNvSpPr>
          <p:nvPr/>
        </p:nvSpPr>
        <p:spPr>
          <a:xfrm>
            <a:off x="8842925" y="3355193"/>
            <a:ext cx="138470" cy="138470"/>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76" name="Text Placeholder 4">
            <a:extLst>
              <a:ext uri="{FF2B5EF4-FFF2-40B4-BE49-F238E27FC236}">
                <a16:creationId xmlns:a16="http://schemas.microsoft.com/office/drawing/2014/main" id="{3CCB72D0-55DE-4DB0-A1A6-31D542864CC8}"/>
              </a:ext>
            </a:extLst>
          </p:cNvPr>
          <p:cNvSpPr>
            <a:spLocks noGrp="1"/>
          </p:cNvSpPr>
          <p:nvPr>
            <p:ph type="body" sz="half" idx="2"/>
          </p:nvPr>
        </p:nvSpPr>
        <p:spPr>
          <a:xfrm>
            <a:off x="661014" y="4131090"/>
            <a:ext cx="1764132" cy="1903948"/>
          </a:xfrm>
        </p:spPr>
        <p:txBody>
          <a:bodyPr>
            <a:normAutofit/>
          </a:bodyPr>
          <a:lstStyle/>
          <a:p>
            <a:pPr>
              <a:spcBef>
                <a:spcPts val="0"/>
              </a:spcBef>
            </a:pPr>
            <a:r>
              <a:rPr lang="en-US" sz="1200" b="1" dirty="0"/>
              <a:t>Robert G. Stanton</a:t>
            </a:r>
          </a:p>
          <a:p>
            <a:pPr>
              <a:spcBef>
                <a:spcPts val="0"/>
              </a:spcBef>
            </a:pPr>
            <a:r>
              <a:rPr lang="en-US" sz="1200" dirty="0"/>
              <a:t>National Park Service</a:t>
            </a:r>
          </a:p>
          <a:p>
            <a:pPr>
              <a:spcBef>
                <a:spcPts val="0"/>
              </a:spcBef>
            </a:pPr>
            <a:r>
              <a:rPr lang="en-US" sz="1200" dirty="0"/>
              <a:t>Washington, D.C.</a:t>
            </a:r>
          </a:p>
          <a:p>
            <a:pPr>
              <a:spcBef>
                <a:spcPts val="0"/>
              </a:spcBef>
            </a:pPr>
            <a:endParaRPr lang="en-US" sz="1200" dirty="0"/>
          </a:p>
          <a:p>
            <a:pPr>
              <a:spcBef>
                <a:spcPts val="0"/>
              </a:spcBef>
            </a:pPr>
            <a:r>
              <a:rPr lang="en-US" sz="1200" b="1" dirty="0"/>
              <a:t>Terese “Terry” Tarlton Hershey</a:t>
            </a:r>
          </a:p>
          <a:p>
            <a:pPr>
              <a:spcBef>
                <a:spcPts val="0"/>
              </a:spcBef>
            </a:pPr>
            <a:r>
              <a:rPr lang="en-US" sz="1200" dirty="0"/>
              <a:t>Citizens Environmental Coalition, Texas</a:t>
            </a:r>
          </a:p>
        </p:txBody>
      </p:sp>
      <p:cxnSp>
        <p:nvCxnSpPr>
          <p:cNvPr id="151" name="Straight Connector 150">
            <a:extLst>
              <a:ext uri="{FF2B5EF4-FFF2-40B4-BE49-F238E27FC236}">
                <a16:creationId xmlns:a16="http://schemas.microsoft.com/office/drawing/2014/main" id="{7041C2FD-1ED0-4228-8AC4-EC4524167D7F}"/>
              </a:ext>
            </a:extLst>
          </p:cNvPr>
          <p:cNvCxnSpPr>
            <a:cxnSpLocks/>
          </p:cNvCxnSpPr>
          <p:nvPr/>
        </p:nvCxnSpPr>
        <p:spPr>
          <a:xfrm>
            <a:off x="1509555" y="3759889"/>
            <a:ext cx="0" cy="299115"/>
          </a:xfrm>
          <a:prstGeom prst="line">
            <a:avLst/>
          </a:prstGeom>
          <a:ln>
            <a:solidFill>
              <a:srgbClr val="FF0066"/>
            </a:solidFill>
          </a:ln>
        </p:spPr>
        <p:style>
          <a:lnRef idx="1">
            <a:schemeClr val="accent1"/>
          </a:lnRef>
          <a:fillRef idx="0">
            <a:schemeClr val="accent1"/>
          </a:fillRef>
          <a:effectRef idx="0">
            <a:schemeClr val="accent1"/>
          </a:effectRef>
          <a:fontRef idx="minor">
            <a:schemeClr val="tx1"/>
          </a:fontRef>
        </p:style>
      </p:cxnSp>
      <p:sp>
        <p:nvSpPr>
          <p:cNvPr id="82" name="Oval 81">
            <a:extLst>
              <a:ext uri="{FF2B5EF4-FFF2-40B4-BE49-F238E27FC236}">
                <a16:creationId xmlns:a16="http://schemas.microsoft.com/office/drawing/2014/main" id="{9FF3542D-5C1E-4AC4-9638-AA92C225DD33}"/>
              </a:ext>
            </a:extLst>
          </p:cNvPr>
          <p:cNvSpPr>
            <a:spLocks noChangeAspect="1"/>
          </p:cNvSpPr>
          <p:nvPr/>
        </p:nvSpPr>
        <p:spPr>
          <a:xfrm>
            <a:off x="1208017" y="3111791"/>
            <a:ext cx="616132" cy="616130"/>
          </a:xfrm>
          <a:prstGeom prst="ellipse">
            <a:avLst/>
          </a:prstGeom>
          <a:solidFill>
            <a:srgbClr val="FF0066"/>
          </a:solidFill>
          <a:ln w="19050">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latin typeface="+mj-lt"/>
              </a:rPr>
              <a:t>2003</a:t>
            </a:r>
          </a:p>
        </p:txBody>
      </p:sp>
      <p:cxnSp>
        <p:nvCxnSpPr>
          <p:cNvPr id="66" name="Straight Connector 65">
            <a:extLst>
              <a:ext uri="{FF2B5EF4-FFF2-40B4-BE49-F238E27FC236}">
                <a16:creationId xmlns:a16="http://schemas.microsoft.com/office/drawing/2014/main" id="{1A91EF87-0524-4BC7-8495-5B7B637B259E}"/>
              </a:ext>
            </a:extLst>
          </p:cNvPr>
          <p:cNvCxnSpPr>
            <a:cxnSpLocks/>
          </p:cNvCxnSpPr>
          <p:nvPr/>
        </p:nvCxnSpPr>
        <p:spPr>
          <a:xfrm>
            <a:off x="2991208" y="2736101"/>
            <a:ext cx="0" cy="341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2" name="Text Placeholder 4">
            <a:extLst>
              <a:ext uri="{FF2B5EF4-FFF2-40B4-BE49-F238E27FC236}">
                <a16:creationId xmlns:a16="http://schemas.microsoft.com/office/drawing/2014/main" id="{CB743363-C8F7-4D15-A2F2-EA6A5EFC1156}"/>
              </a:ext>
            </a:extLst>
          </p:cNvPr>
          <p:cNvSpPr txBox="1">
            <a:spLocks/>
          </p:cNvSpPr>
          <p:nvPr/>
        </p:nvSpPr>
        <p:spPr>
          <a:xfrm>
            <a:off x="2074879" y="2242383"/>
            <a:ext cx="1825485" cy="45084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5430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002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1200" b="1" dirty="0"/>
              <a:t>Lady Bird Johnson</a:t>
            </a:r>
          </a:p>
          <a:p>
            <a:pPr>
              <a:spcBef>
                <a:spcPts val="0"/>
              </a:spcBef>
            </a:pPr>
            <a:r>
              <a:rPr lang="en-US" sz="1200" dirty="0"/>
              <a:t>First Lady, Austin, Texas</a:t>
            </a:r>
          </a:p>
        </p:txBody>
      </p:sp>
      <p:sp>
        <p:nvSpPr>
          <p:cNvPr id="55" name="Text Placeholder 4">
            <a:extLst>
              <a:ext uri="{FF2B5EF4-FFF2-40B4-BE49-F238E27FC236}">
                <a16:creationId xmlns:a16="http://schemas.microsoft.com/office/drawing/2014/main" id="{D33E4BF4-BC23-4C45-834D-01C94A9483AA}"/>
              </a:ext>
            </a:extLst>
          </p:cNvPr>
          <p:cNvSpPr txBox="1">
            <a:spLocks/>
          </p:cNvSpPr>
          <p:nvPr/>
        </p:nvSpPr>
        <p:spPr>
          <a:xfrm>
            <a:off x="3060891" y="4131090"/>
            <a:ext cx="1764132" cy="85437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5430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002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1200" b="1" dirty="0"/>
              <a:t>Tony A. Mobley</a:t>
            </a:r>
          </a:p>
          <a:p>
            <a:pPr>
              <a:spcBef>
                <a:spcPts val="0"/>
              </a:spcBef>
            </a:pPr>
            <a:r>
              <a:rPr lang="en-US" sz="1200" dirty="0"/>
              <a:t>Indiana University, Bloomington, Indiana</a:t>
            </a:r>
          </a:p>
        </p:txBody>
      </p:sp>
      <p:cxnSp>
        <p:nvCxnSpPr>
          <p:cNvPr id="56" name="Straight Connector 55">
            <a:extLst>
              <a:ext uri="{FF2B5EF4-FFF2-40B4-BE49-F238E27FC236}">
                <a16:creationId xmlns:a16="http://schemas.microsoft.com/office/drawing/2014/main" id="{FF6BAD6B-C76E-458C-9C43-365CB0A924A8}"/>
              </a:ext>
            </a:extLst>
          </p:cNvPr>
          <p:cNvCxnSpPr>
            <a:cxnSpLocks/>
          </p:cNvCxnSpPr>
          <p:nvPr/>
        </p:nvCxnSpPr>
        <p:spPr>
          <a:xfrm>
            <a:off x="3731235" y="3759889"/>
            <a:ext cx="0" cy="299115"/>
          </a:xfrm>
          <a:prstGeom prst="line">
            <a:avLst/>
          </a:prstGeom>
          <a:ln>
            <a:solidFill>
              <a:srgbClr val="FF0066"/>
            </a:solidFill>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947EC0EC-9581-43AA-8082-DC46FD458187}"/>
              </a:ext>
            </a:extLst>
          </p:cNvPr>
          <p:cNvSpPr>
            <a:spLocks noChangeAspect="1"/>
          </p:cNvSpPr>
          <p:nvPr/>
        </p:nvSpPr>
        <p:spPr>
          <a:xfrm>
            <a:off x="3423169" y="3111791"/>
            <a:ext cx="616132" cy="616130"/>
          </a:xfrm>
          <a:prstGeom prst="ellipse">
            <a:avLst/>
          </a:prstGeom>
          <a:solidFill>
            <a:schemeClr val="accent1">
              <a:lumMod val="50000"/>
            </a:schemeClr>
          </a:solidFill>
          <a:ln w="19050">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latin typeface="+mj-lt"/>
              </a:rPr>
              <a:t>2006</a:t>
            </a:r>
          </a:p>
        </p:txBody>
      </p:sp>
      <p:cxnSp>
        <p:nvCxnSpPr>
          <p:cNvPr id="60" name="Straight Connector 59">
            <a:extLst>
              <a:ext uri="{FF2B5EF4-FFF2-40B4-BE49-F238E27FC236}">
                <a16:creationId xmlns:a16="http://schemas.microsoft.com/office/drawing/2014/main" id="{38AEABA7-3219-416A-9047-D5380256FCFF}"/>
              </a:ext>
            </a:extLst>
          </p:cNvPr>
          <p:cNvCxnSpPr>
            <a:cxnSpLocks/>
          </p:cNvCxnSpPr>
          <p:nvPr/>
        </p:nvCxnSpPr>
        <p:spPr>
          <a:xfrm>
            <a:off x="4472301" y="2736101"/>
            <a:ext cx="0" cy="341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Text Placeholder 4">
            <a:extLst>
              <a:ext uri="{FF2B5EF4-FFF2-40B4-BE49-F238E27FC236}">
                <a16:creationId xmlns:a16="http://schemas.microsoft.com/office/drawing/2014/main" id="{2914A4E0-8188-4EF6-A953-283EBC704842}"/>
              </a:ext>
            </a:extLst>
          </p:cNvPr>
          <p:cNvSpPr txBox="1">
            <a:spLocks/>
          </p:cNvSpPr>
          <p:nvPr/>
        </p:nvSpPr>
        <p:spPr>
          <a:xfrm>
            <a:off x="4126423" y="1584802"/>
            <a:ext cx="1691671" cy="114233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5430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002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1200" b="1" dirty="0"/>
              <a:t>Stuart Udall</a:t>
            </a:r>
          </a:p>
          <a:p>
            <a:pPr>
              <a:spcBef>
                <a:spcPts val="0"/>
              </a:spcBef>
            </a:pPr>
            <a:r>
              <a:rPr lang="en-US" sz="1200" dirty="0"/>
              <a:t>United States Secretary of the Interior and United States Senator, Arizona</a:t>
            </a:r>
          </a:p>
        </p:txBody>
      </p:sp>
      <p:sp>
        <p:nvSpPr>
          <p:cNvPr id="59" name="Oval 58">
            <a:extLst>
              <a:ext uri="{FF2B5EF4-FFF2-40B4-BE49-F238E27FC236}">
                <a16:creationId xmlns:a16="http://schemas.microsoft.com/office/drawing/2014/main" id="{022C26DF-49CD-4594-A927-42B71DBED783}"/>
              </a:ext>
            </a:extLst>
          </p:cNvPr>
          <p:cNvSpPr>
            <a:spLocks noChangeAspect="1"/>
          </p:cNvSpPr>
          <p:nvPr/>
        </p:nvSpPr>
        <p:spPr>
          <a:xfrm>
            <a:off x="4163716" y="3111791"/>
            <a:ext cx="616132" cy="616130"/>
          </a:xfrm>
          <a:prstGeom prst="ellipse">
            <a:avLst/>
          </a:prstGeom>
          <a:solidFill>
            <a:schemeClr val="bg1"/>
          </a:solidFill>
          <a:ln w="19050">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solidFill>
                  <a:srgbClr val="203864"/>
                </a:solidFill>
                <a:latin typeface="+mj-lt"/>
              </a:rPr>
              <a:t>2007</a:t>
            </a:r>
          </a:p>
        </p:txBody>
      </p:sp>
      <p:sp>
        <p:nvSpPr>
          <p:cNvPr id="71" name="Oval 70">
            <a:extLst>
              <a:ext uri="{FF2B5EF4-FFF2-40B4-BE49-F238E27FC236}">
                <a16:creationId xmlns:a16="http://schemas.microsoft.com/office/drawing/2014/main" id="{162833B9-E73B-4FF2-A06A-5859E0C4AAB8}"/>
              </a:ext>
            </a:extLst>
          </p:cNvPr>
          <p:cNvSpPr>
            <a:spLocks noChangeAspect="1"/>
          </p:cNvSpPr>
          <p:nvPr/>
        </p:nvSpPr>
        <p:spPr>
          <a:xfrm>
            <a:off x="2682623" y="3111791"/>
            <a:ext cx="616132" cy="616130"/>
          </a:xfrm>
          <a:prstGeom prst="ellipse">
            <a:avLst/>
          </a:prstGeom>
          <a:solidFill>
            <a:srgbClr val="FF0066"/>
          </a:solidFill>
          <a:ln w="19050">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solidFill>
                  <a:schemeClr val="bg1"/>
                </a:solidFill>
                <a:latin typeface="+mj-lt"/>
              </a:rPr>
              <a:t>2005</a:t>
            </a:r>
          </a:p>
        </p:txBody>
      </p:sp>
      <p:sp>
        <p:nvSpPr>
          <p:cNvPr id="65" name="Text Placeholder 4">
            <a:extLst>
              <a:ext uri="{FF2B5EF4-FFF2-40B4-BE49-F238E27FC236}">
                <a16:creationId xmlns:a16="http://schemas.microsoft.com/office/drawing/2014/main" id="{ED5F7DB4-9F86-401E-A53B-858BCB748089}"/>
              </a:ext>
            </a:extLst>
          </p:cNvPr>
          <p:cNvSpPr txBox="1">
            <a:spLocks/>
          </p:cNvSpPr>
          <p:nvPr/>
        </p:nvSpPr>
        <p:spPr>
          <a:xfrm>
            <a:off x="6013671" y="4131089"/>
            <a:ext cx="1857335" cy="209041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5430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002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1200" b="1" dirty="0"/>
              <a:t>Martin J. Rosen</a:t>
            </a:r>
          </a:p>
          <a:p>
            <a:pPr>
              <a:spcBef>
                <a:spcPts val="0"/>
              </a:spcBef>
            </a:pPr>
            <a:r>
              <a:rPr lang="en-US" sz="1200" dirty="0"/>
              <a:t>Trust for Public Land, California</a:t>
            </a:r>
          </a:p>
          <a:p>
            <a:pPr>
              <a:spcBef>
                <a:spcPts val="0"/>
              </a:spcBef>
            </a:pPr>
            <a:endParaRPr lang="en-US" sz="1200" dirty="0"/>
          </a:p>
          <a:p>
            <a:pPr>
              <a:spcBef>
                <a:spcPts val="0"/>
              </a:spcBef>
            </a:pPr>
            <a:r>
              <a:rPr lang="en-US" sz="1200" b="1" dirty="0"/>
              <a:t>Charles H. Hartsoe</a:t>
            </a:r>
          </a:p>
          <a:p>
            <a:pPr>
              <a:spcBef>
                <a:spcPts val="0"/>
              </a:spcBef>
            </a:pPr>
            <a:r>
              <a:rPr lang="en-US" sz="1200" dirty="0"/>
              <a:t>Virginia Commonwealth University, Richmond, Virginia</a:t>
            </a:r>
          </a:p>
          <a:p>
            <a:pPr>
              <a:spcBef>
                <a:spcPts val="0"/>
              </a:spcBef>
            </a:pPr>
            <a:endParaRPr lang="en-US" sz="1200" dirty="0"/>
          </a:p>
        </p:txBody>
      </p:sp>
      <p:cxnSp>
        <p:nvCxnSpPr>
          <p:cNvPr id="67" name="Straight Connector 66">
            <a:extLst>
              <a:ext uri="{FF2B5EF4-FFF2-40B4-BE49-F238E27FC236}">
                <a16:creationId xmlns:a16="http://schemas.microsoft.com/office/drawing/2014/main" id="{3DA1180D-9836-4198-A671-E4FA0FC2D68D}"/>
              </a:ext>
            </a:extLst>
          </p:cNvPr>
          <p:cNvCxnSpPr>
            <a:cxnSpLocks/>
          </p:cNvCxnSpPr>
          <p:nvPr/>
        </p:nvCxnSpPr>
        <p:spPr>
          <a:xfrm>
            <a:off x="6684016" y="3759889"/>
            <a:ext cx="0" cy="299115"/>
          </a:xfrm>
          <a:prstGeom prst="line">
            <a:avLst/>
          </a:prstGeom>
          <a:ln>
            <a:solidFill>
              <a:srgbClr val="203864"/>
            </a:solidFill>
          </a:ln>
        </p:spPr>
        <p:style>
          <a:lnRef idx="1">
            <a:schemeClr val="accent1"/>
          </a:lnRef>
          <a:fillRef idx="0">
            <a:schemeClr val="accent1"/>
          </a:fillRef>
          <a:effectRef idx="0">
            <a:schemeClr val="accent1"/>
          </a:effectRef>
          <a:fontRef idx="minor">
            <a:schemeClr val="tx1"/>
          </a:fontRef>
        </p:style>
      </p:cxnSp>
      <p:sp>
        <p:nvSpPr>
          <p:cNvPr id="69" name="Oval 68">
            <a:extLst>
              <a:ext uri="{FF2B5EF4-FFF2-40B4-BE49-F238E27FC236}">
                <a16:creationId xmlns:a16="http://schemas.microsoft.com/office/drawing/2014/main" id="{DD2867C9-D034-4348-BEB9-037FBA9C4309}"/>
              </a:ext>
            </a:extLst>
          </p:cNvPr>
          <p:cNvSpPr>
            <a:spLocks noChangeAspect="1"/>
          </p:cNvSpPr>
          <p:nvPr/>
        </p:nvSpPr>
        <p:spPr>
          <a:xfrm>
            <a:off x="6375950" y="3111791"/>
            <a:ext cx="616132" cy="616130"/>
          </a:xfrm>
          <a:prstGeom prst="ellipse">
            <a:avLst/>
          </a:prstGeom>
          <a:solidFill>
            <a:schemeClr val="accent1">
              <a:lumMod val="50000"/>
            </a:schemeClr>
          </a:solidFill>
          <a:ln w="19050">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latin typeface="+mj-lt"/>
              </a:rPr>
              <a:t>2010</a:t>
            </a:r>
          </a:p>
        </p:txBody>
      </p:sp>
      <p:cxnSp>
        <p:nvCxnSpPr>
          <p:cNvPr id="70" name="Straight Connector 69">
            <a:extLst>
              <a:ext uri="{FF2B5EF4-FFF2-40B4-BE49-F238E27FC236}">
                <a16:creationId xmlns:a16="http://schemas.microsoft.com/office/drawing/2014/main" id="{08E14B8D-AB79-471A-8C96-C3DDBB95D893}"/>
              </a:ext>
            </a:extLst>
          </p:cNvPr>
          <p:cNvCxnSpPr>
            <a:cxnSpLocks/>
          </p:cNvCxnSpPr>
          <p:nvPr/>
        </p:nvCxnSpPr>
        <p:spPr>
          <a:xfrm rot="-2100000">
            <a:off x="8762641" y="2736101"/>
            <a:ext cx="0" cy="341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Text Placeholder 4">
            <a:extLst>
              <a:ext uri="{FF2B5EF4-FFF2-40B4-BE49-F238E27FC236}">
                <a16:creationId xmlns:a16="http://schemas.microsoft.com/office/drawing/2014/main" id="{572F55BB-58B5-4256-86B5-078EAC4C7FF1}"/>
              </a:ext>
            </a:extLst>
          </p:cNvPr>
          <p:cNvSpPr txBox="1">
            <a:spLocks/>
          </p:cNvSpPr>
          <p:nvPr/>
        </p:nvSpPr>
        <p:spPr>
          <a:xfrm>
            <a:off x="7394329" y="1920977"/>
            <a:ext cx="1867816" cy="9341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5430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002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1200" b="1" dirty="0"/>
              <a:t>Beverly D. Chrisman</a:t>
            </a:r>
          </a:p>
          <a:p>
            <a:pPr>
              <a:spcBef>
                <a:spcPts val="0"/>
              </a:spcBef>
            </a:pPr>
            <a:r>
              <a:rPr lang="en-US" sz="1200" dirty="0"/>
              <a:t>Irmo Chapin Recreation Commission, Irmo, South Carolina</a:t>
            </a:r>
          </a:p>
        </p:txBody>
      </p:sp>
      <p:sp>
        <p:nvSpPr>
          <p:cNvPr id="73" name="Oval 72">
            <a:extLst>
              <a:ext uri="{FF2B5EF4-FFF2-40B4-BE49-F238E27FC236}">
                <a16:creationId xmlns:a16="http://schemas.microsoft.com/office/drawing/2014/main" id="{B31F6FBD-CF25-4532-BC39-EEF1515CA393}"/>
              </a:ext>
            </a:extLst>
          </p:cNvPr>
          <p:cNvSpPr>
            <a:spLocks noChangeAspect="1"/>
          </p:cNvSpPr>
          <p:nvPr/>
        </p:nvSpPr>
        <p:spPr>
          <a:xfrm>
            <a:off x="8606460" y="3111791"/>
            <a:ext cx="616132" cy="616130"/>
          </a:xfrm>
          <a:prstGeom prst="ellipse">
            <a:avLst/>
          </a:prstGeom>
          <a:solidFill>
            <a:schemeClr val="bg1"/>
          </a:solidFill>
          <a:ln w="19050">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solidFill>
                  <a:srgbClr val="203864"/>
                </a:solidFill>
                <a:latin typeface="+mj-lt"/>
              </a:rPr>
              <a:t>2013</a:t>
            </a:r>
          </a:p>
        </p:txBody>
      </p:sp>
      <p:sp>
        <p:nvSpPr>
          <p:cNvPr id="74" name="Text Placeholder 4">
            <a:extLst>
              <a:ext uri="{FF2B5EF4-FFF2-40B4-BE49-F238E27FC236}">
                <a16:creationId xmlns:a16="http://schemas.microsoft.com/office/drawing/2014/main" id="{F9411DF1-8C32-4DA6-A4B8-3BC0465FAB01}"/>
              </a:ext>
            </a:extLst>
          </p:cNvPr>
          <p:cNvSpPr txBox="1">
            <a:spLocks/>
          </p:cNvSpPr>
          <p:nvPr/>
        </p:nvSpPr>
        <p:spPr>
          <a:xfrm>
            <a:off x="8511576" y="4131090"/>
            <a:ext cx="1649252" cy="100568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5430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002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1200" b="1" dirty="0"/>
              <a:t>Katie L. Porter</a:t>
            </a:r>
          </a:p>
          <a:p>
            <a:pPr>
              <a:spcBef>
                <a:spcPts val="0"/>
              </a:spcBef>
            </a:pPr>
            <a:r>
              <a:rPr lang="en-US" sz="1200" dirty="0"/>
              <a:t>National Recreation &amp; Park Association, Ashburn, Virginia</a:t>
            </a:r>
          </a:p>
        </p:txBody>
      </p:sp>
      <p:cxnSp>
        <p:nvCxnSpPr>
          <p:cNvPr id="77" name="Straight Connector 76">
            <a:extLst>
              <a:ext uri="{FF2B5EF4-FFF2-40B4-BE49-F238E27FC236}">
                <a16:creationId xmlns:a16="http://schemas.microsoft.com/office/drawing/2014/main" id="{2993C071-CF02-477D-901A-6C4A4BF1FA23}"/>
              </a:ext>
            </a:extLst>
          </p:cNvPr>
          <p:cNvCxnSpPr>
            <a:cxnSpLocks/>
          </p:cNvCxnSpPr>
          <p:nvPr/>
        </p:nvCxnSpPr>
        <p:spPr>
          <a:xfrm rot="2100000">
            <a:off x="9554622" y="3759889"/>
            <a:ext cx="0" cy="299115"/>
          </a:xfrm>
          <a:prstGeom prst="line">
            <a:avLst/>
          </a:prstGeom>
          <a:ln>
            <a:solidFill>
              <a:srgbClr val="203864"/>
            </a:solidFill>
          </a:ln>
        </p:spPr>
        <p:style>
          <a:lnRef idx="1">
            <a:schemeClr val="accent1"/>
          </a:lnRef>
          <a:fillRef idx="0">
            <a:schemeClr val="accent1"/>
          </a:fillRef>
          <a:effectRef idx="0">
            <a:schemeClr val="accent1"/>
          </a:effectRef>
          <a:fontRef idx="minor">
            <a:schemeClr val="tx1"/>
          </a:fontRef>
        </p:style>
      </p:cxnSp>
      <p:sp>
        <p:nvSpPr>
          <p:cNvPr id="78" name="Oval 77">
            <a:extLst>
              <a:ext uri="{FF2B5EF4-FFF2-40B4-BE49-F238E27FC236}">
                <a16:creationId xmlns:a16="http://schemas.microsoft.com/office/drawing/2014/main" id="{C2EB1529-6CFB-4865-AF7C-E59CDCEDE604}"/>
              </a:ext>
            </a:extLst>
          </p:cNvPr>
          <p:cNvSpPr>
            <a:spLocks noChangeAspect="1"/>
          </p:cNvSpPr>
          <p:nvPr/>
        </p:nvSpPr>
        <p:spPr>
          <a:xfrm>
            <a:off x="9336202" y="3111791"/>
            <a:ext cx="616132" cy="616130"/>
          </a:xfrm>
          <a:prstGeom prst="ellipse">
            <a:avLst/>
          </a:prstGeom>
          <a:solidFill>
            <a:schemeClr val="accent1">
              <a:lumMod val="50000"/>
            </a:schemeClr>
          </a:solidFill>
          <a:ln w="19050">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latin typeface="+mj-lt"/>
              </a:rPr>
              <a:t>2014</a:t>
            </a:r>
          </a:p>
        </p:txBody>
      </p:sp>
      <p:sp>
        <p:nvSpPr>
          <p:cNvPr id="80" name="Text Placeholder 4">
            <a:extLst>
              <a:ext uri="{FF2B5EF4-FFF2-40B4-BE49-F238E27FC236}">
                <a16:creationId xmlns:a16="http://schemas.microsoft.com/office/drawing/2014/main" id="{71278F7F-C61C-4824-88AE-88EF11E02598}"/>
              </a:ext>
            </a:extLst>
          </p:cNvPr>
          <p:cNvSpPr txBox="1">
            <a:spLocks/>
          </p:cNvSpPr>
          <p:nvPr/>
        </p:nvSpPr>
        <p:spPr>
          <a:xfrm>
            <a:off x="9288345" y="603070"/>
            <a:ext cx="1950254" cy="225687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5430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002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1200" b="1" dirty="0"/>
              <a:t>John C. Potts</a:t>
            </a:r>
          </a:p>
          <a:p>
            <a:pPr>
              <a:spcBef>
                <a:spcPts val="0"/>
              </a:spcBef>
            </a:pPr>
            <a:r>
              <a:rPr lang="en-US" sz="1200" dirty="0"/>
              <a:t>Champaign County Forest Preserve District, Illinois</a:t>
            </a:r>
          </a:p>
          <a:p>
            <a:pPr>
              <a:spcBef>
                <a:spcPts val="0"/>
              </a:spcBef>
            </a:pPr>
            <a:endParaRPr lang="en-US" sz="1200" dirty="0"/>
          </a:p>
          <a:p>
            <a:pPr>
              <a:spcBef>
                <a:spcPts val="0"/>
              </a:spcBef>
            </a:pPr>
            <a:r>
              <a:rPr lang="en-US" sz="1200" b="1" dirty="0"/>
              <a:t>M. Kathleen Perales</a:t>
            </a:r>
          </a:p>
          <a:p>
            <a:pPr>
              <a:spcBef>
                <a:spcPts val="0"/>
              </a:spcBef>
            </a:pPr>
            <a:r>
              <a:rPr lang="en-US" sz="1200" dirty="0"/>
              <a:t>U.S. Army Corps of Engineers</a:t>
            </a:r>
          </a:p>
          <a:p>
            <a:pPr>
              <a:spcBef>
                <a:spcPts val="0"/>
              </a:spcBef>
            </a:pPr>
            <a:endParaRPr lang="en-US" sz="1200" dirty="0"/>
          </a:p>
          <a:p>
            <a:pPr>
              <a:spcBef>
                <a:spcPts val="0"/>
              </a:spcBef>
            </a:pPr>
            <a:r>
              <a:rPr lang="en-US" sz="1200" b="1" dirty="0"/>
              <a:t>Lamar Alexander</a:t>
            </a:r>
          </a:p>
          <a:p>
            <a:pPr>
              <a:spcBef>
                <a:spcPts val="0"/>
              </a:spcBef>
            </a:pPr>
            <a:r>
              <a:rPr lang="en-US" sz="1200" dirty="0"/>
              <a:t>United States Senator</a:t>
            </a:r>
          </a:p>
          <a:p>
            <a:pPr>
              <a:spcBef>
                <a:spcPts val="0"/>
              </a:spcBef>
            </a:pPr>
            <a:r>
              <a:rPr lang="en-US" sz="1200" dirty="0"/>
              <a:t>&amp; Governor, Tennessee</a:t>
            </a:r>
          </a:p>
        </p:txBody>
      </p:sp>
      <p:sp>
        <p:nvSpPr>
          <p:cNvPr id="83" name="Oval 82">
            <a:extLst>
              <a:ext uri="{FF2B5EF4-FFF2-40B4-BE49-F238E27FC236}">
                <a16:creationId xmlns:a16="http://schemas.microsoft.com/office/drawing/2014/main" id="{FF2745E0-CC66-4345-B084-5568AD784063}"/>
              </a:ext>
            </a:extLst>
          </p:cNvPr>
          <p:cNvSpPr>
            <a:spLocks noChangeAspect="1"/>
          </p:cNvSpPr>
          <p:nvPr/>
        </p:nvSpPr>
        <p:spPr>
          <a:xfrm>
            <a:off x="10065752" y="3111791"/>
            <a:ext cx="616132" cy="616130"/>
          </a:xfrm>
          <a:prstGeom prst="ellipse">
            <a:avLst/>
          </a:prstGeom>
          <a:solidFill>
            <a:schemeClr val="bg1"/>
          </a:solidFill>
          <a:ln w="19050">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solidFill>
                  <a:srgbClr val="203864"/>
                </a:solidFill>
                <a:latin typeface="+mj-lt"/>
              </a:rPr>
              <a:t>2015</a:t>
            </a:r>
          </a:p>
        </p:txBody>
      </p:sp>
      <p:cxnSp>
        <p:nvCxnSpPr>
          <p:cNvPr id="85" name="Straight Connector 84">
            <a:extLst>
              <a:ext uri="{FF2B5EF4-FFF2-40B4-BE49-F238E27FC236}">
                <a16:creationId xmlns:a16="http://schemas.microsoft.com/office/drawing/2014/main" id="{92D4CC73-BB07-43E1-BDE4-9FB5BE148A83}"/>
              </a:ext>
            </a:extLst>
          </p:cNvPr>
          <p:cNvCxnSpPr>
            <a:cxnSpLocks/>
          </p:cNvCxnSpPr>
          <p:nvPr/>
        </p:nvCxnSpPr>
        <p:spPr>
          <a:xfrm>
            <a:off x="10373818" y="2736101"/>
            <a:ext cx="0" cy="341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6" name="Text Placeholder 4">
            <a:extLst>
              <a:ext uri="{FF2B5EF4-FFF2-40B4-BE49-F238E27FC236}">
                <a16:creationId xmlns:a16="http://schemas.microsoft.com/office/drawing/2014/main" id="{5BAAF411-2CB4-40E3-B44E-2E59F4526DB4}"/>
              </a:ext>
            </a:extLst>
          </p:cNvPr>
          <p:cNvSpPr txBox="1">
            <a:spLocks/>
          </p:cNvSpPr>
          <p:nvPr/>
        </p:nvSpPr>
        <p:spPr>
          <a:xfrm>
            <a:off x="10127526" y="4131089"/>
            <a:ext cx="1499694" cy="171691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5430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002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1200" b="1" dirty="0"/>
              <a:t>Richard L. Ash</a:t>
            </a:r>
          </a:p>
          <a:p>
            <a:pPr>
              <a:spcBef>
                <a:spcPts val="0"/>
              </a:spcBef>
            </a:pPr>
            <a:r>
              <a:rPr lang="en-US" sz="1200" dirty="0"/>
              <a:t>St. Charles, Missouri</a:t>
            </a:r>
          </a:p>
          <a:p>
            <a:pPr>
              <a:spcBef>
                <a:spcPts val="0"/>
              </a:spcBef>
            </a:pPr>
            <a:endParaRPr lang="en-US" sz="1200" dirty="0"/>
          </a:p>
          <a:p>
            <a:pPr>
              <a:spcBef>
                <a:spcPts val="0"/>
              </a:spcBef>
            </a:pPr>
            <a:r>
              <a:rPr lang="en-US" sz="1200" b="1" dirty="0"/>
              <a:t>John Sutter</a:t>
            </a:r>
          </a:p>
          <a:p>
            <a:pPr>
              <a:spcBef>
                <a:spcPts val="0"/>
              </a:spcBef>
            </a:pPr>
            <a:r>
              <a:rPr lang="en-US" sz="1200" dirty="0"/>
              <a:t>East Bay Regional Park District, Oakland, California</a:t>
            </a:r>
          </a:p>
        </p:txBody>
      </p:sp>
      <p:sp>
        <p:nvSpPr>
          <p:cNvPr id="93" name="Oval 92">
            <a:extLst>
              <a:ext uri="{FF2B5EF4-FFF2-40B4-BE49-F238E27FC236}">
                <a16:creationId xmlns:a16="http://schemas.microsoft.com/office/drawing/2014/main" id="{A351AB0A-2705-4BA9-8F8E-0F0FACFF4A22}"/>
              </a:ext>
            </a:extLst>
          </p:cNvPr>
          <p:cNvSpPr>
            <a:spLocks noChangeAspect="1"/>
          </p:cNvSpPr>
          <p:nvPr/>
        </p:nvSpPr>
        <p:spPr>
          <a:xfrm>
            <a:off x="10796891" y="3111791"/>
            <a:ext cx="616132" cy="616130"/>
          </a:xfrm>
          <a:prstGeom prst="ellipse">
            <a:avLst/>
          </a:prstGeom>
          <a:solidFill>
            <a:srgbClr val="FF0066"/>
          </a:solidFill>
          <a:ln w="19050">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latin typeface="+mj-lt"/>
              </a:rPr>
              <a:t>2016</a:t>
            </a:r>
          </a:p>
        </p:txBody>
      </p:sp>
      <p:cxnSp>
        <p:nvCxnSpPr>
          <p:cNvPr id="104" name="Straight Connector 103">
            <a:extLst>
              <a:ext uri="{FF2B5EF4-FFF2-40B4-BE49-F238E27FC236}">
                <a16:creationId xmlns:a16="http://schemas.microsoft.com/office/drawing/2014/main" id="{66012116-0CB9-40BC-9149-87044C47F124}"/>
              </a:ext>
            </a:extLst>
          </p:cNvPr>
          <p:cNvCxnSpPr>
            <a:cxnSpLocks/>
          </p:cNvCxnSpPr>
          <p:nvPr/>
        </p:nvCxnSpPr>
        <p:spPr>
          <a:xfrm rot="2100000">
            <a:off x="11019174" y="3759889"/>
            <a:ext cx="0" cy="299115"/>
          </a:xfrm>
          <a:prstGeom prst="line">
            <a:avLst/>
          </a:prstGeom>
          <a:ln>
            <a:solidFill>
              <a:srgbClr val="FF00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4375012"/>
      </p:ext>
    </p:extLst>
  </p:cSld>
  <p:clrMapOvr>
    <a:masterClrMapping/>
  </p:clrMapOvr>
  <p:transition spd="slow" advClick="0" advTm="19000">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Picture 8">
            <a:extLst>
              <a:ext uri="{FF2B5EF4-FFF2-40B4-BE49-F238E27FC236}">
                <a16:creationId xmlns:a16="http://schemas.microsoft.com/office/drawing/2014/main" id="{5FE10AD8-DBBA-496E-A529-F2111AAC9BBF}"/>
              </a:ext>
            </a:extLst>
          </p:cNvPr>
          <p:cNvPicPr>
            <a:picLocks noChangeAspect="1" noChangeArrowheads="1"/>
          </p:cNvPicPr>
          <p:nvPr/>
        </p:nvPicPr>
        <p:blipFill rotWithShape="1">
          <a:blip r:embed="rId2"/>
          <a:srcRect l="22932" t="1757" r="22932" b="56256"/>
          <a:stretch/>
        </p:blipFill>
        <p:spPr bwMode="auto">
          <a:xfrm>
            <a:off x="672559" y="3689573"/>
            <a:ext cx="1952370" cy="1952370"/>
          </a:xfrm>
          <a:prstGeom prst="ellipse">
            <a:avLst/>
          </a:prstGeom>
          <a:ln>
            <a:noFill/>
          </a:ln>
          <a:effectLst>
            <a:outerShdw blurRad="190500" dist="1270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357F0262-5822-4213-B2E9-A84BB174FD53}"/>
              </a:ext>
            </a:extLst>
          </p:cNvPr>
          <p:cNvSpPr>
            <a:spLocks noGrp="1"/>
          </p:cNvSpPr>
          <p:nvPr>
            <p:ph type="title"/>
          </p:nvPr>
        </p:nvSpPr>
        <p:spPr>
          <a:xfrm>
            <a:off x="2829902" y="1062226"/>
            <a:ext cx="8415460" cy="2601686"/>
          </a:xfrm>
        </p:spPr>
        <p:txBody>
          <a:bodyPr/>
          <a:lstStyle/>
          <a:p>
            <a:pPr lvl="0" eaLnBrk="0" fontAlgn="base" hangingPunct="0">
              <a:lnSpc>
                <a:spcPct val="100000"/>
              </a:lnSpc>
              <a:spcAft>
                <a:spcPct val="0"/>
              </a:spcAft>
            </a:pPr>
            <a:r>
              <a:rPr lang="en-US" altLang="en-US" sz="2000" b="0" dirty="0">
                <a:ea typeface="Calibri" panose="020F0502020204030204" pitchFamily="34" charset="0"/>
                <a:cs typeface="Times New Roman" panose="02020603050405020304" pitchFamily="18" charset="0"/>
              </a:rPr>
              <a:t>1995</a:t>
            </a:r>
            <a:br>
              <a:rPr lang="en-US" altLang="en-US" sz="2400" b="0" dirty="0">
                <a:ea typeface="Calibri" panose="020F0502020204030204" pitchFamily="34" charset="0"/>
                <a:cs typeface="Times New Roman" panose="02020603050405020304" pitchFamily="18" charset="0"/>
              </a:rPr>
            </a:br>
            <a:r>
              <a:rPr lang="en-US" altLang="en-US" sz="2400" b="0" dirty="0">
                <a:ea typeface="Calibri" panose="020F0502020204030204" pitchFamily="34" charset="0"/>
                <a:cs typeface="Times New Roman" panose="02020603050405020304" pitchFamily="18" charset="0"/>
              </a:rPr>
              <a:t>CHARLES R. JORDAN</a:t>
            </a:r>
            <a:br>
              <a:rPr lang="en-US" altLang="en-US" sz="1200" b="0" dirty="0">
                <a:latin typeface="+mn-lt"/>
                <a:ea typeface="Calibri" panose="020F0502020204030204" pitchFamily="34" charset="0"/>
                <a:cs typeface="Times New Roman" panose="02020603050405020304" pitchFamily="18" charset="0"/>
              </a:rPr>
            </a:br>
            <a:r>
              <a:rPr lang="en-US" altLang="en-US" sz="1600" dirty="0">
                <a:ea typeface="Calibri" panose="020F0502020204030204" pitchFamily="34" charset="0"/>
                <a:cs typeface="Times New Roman" panose="02020603050405020304" pitchFamily="18" charset="0"/>
              </a:rPr>
              <a:t>Director, City of Portland, Oregon </a:t>
            </a:r>
            <a:br>
              <a:rPr lang="en-US" altLang="en-US" sz="1200" b="0" dirty="0">
                <a:latin typeface="+mn-lt"/>
                <a:ea typeface="Calibri" panose="020F0502020204030204" pitchFamily="34" charset="0"/>
                <a:cs typeface="Times New Roman" panose="02020603050405020304" pitchFamily="18" charset="0"/>
              </a:rPr>
            </a:br>
            <a:r>
              <a:rPr lang="en-US" altLang="en-US" sz="1400" b="0" dirty="0">
                <a:latin typeface="+mn-lt"/>
                <a:ea typeface="Calibri" panose="020F0502020204030204" pitchFamily="34" charset="0"/>
                <a:cs typeface="Times New Roman" panose="02020603050405020304" pitchFamily="18" charset="0"/>
              </a:rPr>
              <a:t>Considered the leading evangelist in parks and recreation, Charles started his career in Palm Springs, California. The majority of his career was spent in Portland, Oregon, where he was appointed the city’s first African American commissioner. There he served as the as Police, Parks and Fire Commissioners. He grew Portland’s system from 184 parks to 225 parks and natural areas. A powerful speaker, Charles staunchly promoted his parks &amp; recreation “business” as “crime prevention.” He served on the President’s Commission on American Outdoors and as Chair of the Conservation Fund.</a:t>
            </a:r>
            <a:br>
              <a:rPr lang="en-US" altLang="en-US" sz="1200" b="0" dirty="0">
                <a:latin typeface="+mn-lt"/>
              </a:rPr>
            </a:br>
            <a:br>
              <a:rPr lang="en-US" altLang="en-US" sz="2400" b="0" dirty="0">
                <a:latin typeface="Arial" panose="020B0604020202020204" pitchFamily="34" charset="0"/>
              </a:rPr>
            </a:br>
            <a:endParaRPr lang="en-US" sz="2400" b="0" dirty="0">
              <a:latin typeface="+mn-lt"/>
            </a:endParaRPr>
          </a:p>
        </p:txBody>
      </p:sp>
      <p:pic>
        <p:nvPicPr>
          <p:cNvPr id="2056" name="Picture 8" descr="http://www.thehistorymakers.org/sites/production/files/styles/bio_photo/public/Jordan_Charles_wm.png?itok=Qrmj1pEL">
            <a:extLst>
              <a:ext uri="{FF2B5EF4-FFF2-40B4-BE49-F238E27FC236}">
                <a16:creationId xmlns:a16="http://schemas.microsoft.com/office/drawing/2014/main" id="{0316C18F-1939-415A-82BC-75498EF2AE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7" t="1197" r="1197" b="1197"/>
          <a:stretch/>
        </p:blipFill>
        <p:spPr bwMode="auto">
          <a:xfrm>
            <a:off x="672559" y="1197564"/>
            <a:ext cx="1952370" cy="1952370"/>
          </a:xfrm>
          <a:prstGeom prst="ellipse">
            <a:avLst/>
          </a:prstGeom>
          <a:ln>
            <a:noFill/>
          </a:ln>
          <a:effectLst>
            <a:outerShdw blurRad="190500" dist="1270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sp>
        <p:nvSpPr>
          <p:cNvPr id="81" name="Title 7">
            <a:extLst>
              <a:ext uri="{FF2B5EF4-FFF2-40B4-BE49-F238E27FC236}">
                <a16:creationId xmlns:a16="http://schemas.microsoft.com/office/drawing/2014/main" id="{5CD60CF7-4639-47D9-8E0A-5D64C5A3AAB0}"/>
              </a:ext>
            </a:extLst>
          </p:cNvPr>
          <p:cNvSpPr txBox="1">
            <a:spLocks/>
          </p:cNvSpPr>
          <p:nvPr/>
        </p:nvSpPr>
        <p:spPr>
          <a:xfrm>
            <a:off x="2829902" y="3605155"/>
            <a:ext cx="8415460" cy="2358201"/>
          </a:xfrm>
          <a:prstGeom prst="rect">
            <a:avLst/>
          </a:prstGeom>
        </p:spPr>
        <p:txBody>
          <a:bodyPr vert="horz" lIns="91440" tIns="45720" rIns="91440" bIns="45720" rtlCol="0" anchor="t">
            <a:noAutofit/>
          </a:bodyPr>
          <a:lstStyle>
            <a:lvl1pPr algn="l" defTabSz="914400" rtl="0" eaLnBrk="1" latinLnBrk="0" hangingPunct="1">
              <a:lnSpc>
                <a:spcPct val="80000"/>
              </a:lnSpc>
              <a:spcBef>
                <a:spcPct val="0"/>
              </a:spcBef>
              <a:buNone/>
              <a:defRPr sz="4000" b="1" kern="1200" baseline="0">
                <a:solidFill>
                  <a:schemeClr val="tx1"/>
                </a:solidFill>
                <a:latin typeface="+mj-lt"/>
                <a:ea typeface="+mj-ea"/>
                <a:cs typeface="+mj-cs"/>
              </a:defRPr>
            </a:lvl1pPr>
          </a:lstStyle>
          <a:p>
            <a:pPr eaLnBrk="0" fontAlgn="base" hangingPunct="0">
              <a:lnSpc>
                <a:spcPct val="100000"/>
              </a:lnSpc>
              <a:spcAft>
                <a:spcPct val="0"/>
              </a:spcAft>
            </a:pPr>
            <a:r>
              <a:rPr lang="en-US" altLang="en-US" sz="2000" b="0" dirty="0">
                <a:ea typeface="Calibri" panose="020F0502020204030204" pitchFamily="34" charset="0"/>
                <a:cs typeface="Times New Roman" panose="02020603050405020304" pitchFamily="18" charset="0"/>
              </a:rPr>
              <a:t>1997</a:t>
            </a:r>
            <a:br>
              <a:rPr lang="en-US" altLang="en-US" sz="2400" b="0" dirty="0">
                <a:ea typeface="Calibri" panose="020F0502020204030204" pitchFamily="34" charset="0"/>
                <a:cs typeface="Times New Roman" panose="02020603050405020304" pitchFamily="18" charset="0"/>
              </a:rPr>
            </a:br>
            <a:r>
              <a:rPr lang="en-US" altLang="en-US" sz="2400" b="0" dirty="0">
                <a:ea typeface="Calibri" panose="020F0502020204030204" pitchFamily="34" charset="0"/>
                <a:cs typeface="Times New Roman" panose="02020603050405020304" pitchFamily="18" charset="0"/>
              </a:rPr>
              <a:t>IRA J. HUTCHISON</a:t>
            </a:r>
            <a:br>
              <a:rPr lang="en-US" altLang="en-US" sz="1200" b="0" dirty="0">
                <a:latin typeface="+mn-lt"/>
                <a:ea typeface="Calibri" panose="020F0502020204030204" pitchFamily="34" charset="0"/>
                <a:cs typeface="Times New Roman" panose="02020603050405020304" pitchFamily="18" charset="0"/>
              </a:rPr>
            </a:br>
            <a:r>
              <a:rPr lang="en-US" altLang="en-US" sz="1600" b="0" dirty="0">
                <a:ea typeface="Calibri" panose="020F0502020204030204" pitchFamily="34" charset="0"/>
                <a:cs typeface="Times New Roman" panose="02020603050405020304" pitchFamily="18" charset="0"/>
              </a:rPr>
              <a:t>Assistant Director, National Park Service, Washington, D.C. </a:t>
            </a:r>
            <a:br>
              <a:rPr lang="en-US" altLang="en-US" sz="1200" b="0" dirty="0">
                <a:latin typeface="+mn-lt"/>
              </a:rPr>
            </a:br>
            <a:r>
              <a:rPr lang="en-US" altLang="en-US" sz="1400" b="0" dirty="0">
                <a:latin typeface="+mn-lt"/>
                <a:ea typeface="Calibri" panose="020F0502020204030204" pitchFamily="34" charset="0"/>
                <a:cs typeface="Times New Roman" panose="02020603050405020304" pitchFamily="18" charset="0"/>
              </a:rPr>
              <a:t>A pioneer in therapeutic recreation, Ira started at Topeka State Hospital, Kansas, serving as psychiatric aide, athletic instructor, recreation therapist, and the hospital’s recreation director. Moving to New York City, Ira worked with narcotic addicts. He then worked for the newly formed NRPA. The National Park Service appointed Ira as deputy director, making him the first African American deputy director. Upon retirement Ira formed Roundtable Associates, comprised of distinguished African Americans in parks, recreation, and conservation fields.</a:t>
            </a:r>
            <a:br>
              <a:rPr lang="en-US" altLang="en-US" sz="1200" b="0" dirty="0">
                <a:latin typeface="+mn-lt"/>
              </a:rPr>
            </a:br>
            <a:br>
              <a:rPr lang="en-US" altLang="en-US" sz="2400" b="0" dirty="0">
                <a:latin typeface="Arial" panose="020B0604020202020204" pitchFamily="34" charset="0"/>
              </a:rPr>
            </a:br>
            <a:endParaRPr lang="en-US" sz="2400" b="0" dirty="0">
              <a:latin typeface="+mn-lt"/>
            </a:endParaRPr>
          </a:p>
        </p:txBody>
      </p:sp>
      <p:sp>
        <p:nvSpPr>
          <p:cNvPr id="101" name="Text Placeholder 5">
            <a:extLst>
              <a:ext uri="{FF2B5EF4-FFF2-40B4-BE49-F238E27FC236}">
                <a16:creationId xmlns:a16="http://schemas.microsoft.com/office/drawing/2014/main" id="{1682A891-37B1-4AA7-8CCA-3A9805827BA2}"/>
              </a:ext>
            </a:extLst>
          </p:cNvPr>
          <p:cNvSpPr txBox="1">
            <a:spLocks/>
          </p:cNvSpPr>
          <p:nvPr/>
        </p:nvSpPr>
        <p:spPr>
          <a:xfrm>
            <a:off x="655561" y="6288262"/>
            <a:ext cx="4826675" cy="226839"/>
          </a:xfrm>
          <a:prstGeom prst="rect">
            <a:avLst/>
          </a:prstGeom>
        </p:spPr>
        <p:txBody>
          <a:bodyPr vert="horz" lIns="57150" tIns="28575" rIns="57150" bIns="28575" rtlCol="0">
            <a:noAutofit/>
          </a:bodyPr>
          <a:lstStyle>
            <a:lvl1pPr marL="0" indent="0" algn="l" defTabSz="1097280" rtl="0" eaLnBrk="1" latinLnBrk="0" hangingPunct="1">
              <a:lnSpc>
                <a:spcPct val="90000"/>
              </a:lnSpc>
              <a:spcBef>
                <a:spcPts val="1200"/>
              </a:spcBef>
              <a:buFont typeface="Arial" panose="020B0604020202020204" pitchFamily="34" charset="0"/>
              <a:buNone/>
              <a:defRPr sz="1920" kern="1200">
                <a:solidFill>
                  <a:schemeClr val="tx1"/>
                </a:solidFill>
                <a:latin typeface="+mn-lt"/>
                <a:ea typeface="+mn-ea"/>
                <a:cs typeface="+mn-cs"/>
              </a:defRPr>
            </a:lvl1pPr>
            <a:lvl2pPr marL="548640" indent="0" algn="l" defTabSz="1097280" rtl="0" eaLnBrk="1" latinLnBrk="0" hangingPunct="1">
              <a:lnSpc>
                <a:spcPct val="90000"/>
              </a:lnSpc>
              <a:spcBef>
                <a:spcPts val="600"/>
              </a:spcBef>
              <a:buFont typeface="Arial" panose="020B0604020202020204" pitchFamily="34" charset="0"/>
              <a:buNone/>
              <a:defRPr sz="1680" kern="1200">
                <a:solidFill>
                  <a:schemeClr val="tx1"/>
                </a:solidFill>
                <a:latin typeface="+mn-lt"/>
                <a:ea typeface="+mn-ea"/>
                <a:cs typeface="+mn-cs"/>
              </a:defRPr>
            </a:lvl2pPr>
            <a:lvl3pPr marL="1097280" indent="0" algn="l" defTabSz="1097280" rtl="0" eaLnBrk="1" latinLnBrk="0" hangingPunct="1">
              <a:lnSpc>
                <a:spcPct val="90000"/>
              </a:lnSpc>
              <a:spcBef>
                <a:spcPts val="600"/>
              </a:spcBef>
              <a:buFont typeface="Arial" panose="020B0604020202020204" pitchFamily="34" charset="0"/>
              <a:buNone/>
              <a:defRPr sz="1440" kern="1200">
                <a:solidFill>
                  <a:schemeClr val="tx1"/>
                </a:solidFill>
                <a:latin typeface="+mn-lt"/>
                <a:ea typeface="+mn-ea"/>
                <a:cs typeface="+mn-cs"/>
              </a:defRPr>
            </a:lvl3pPr>
            <a:lvl4pPr marL="164592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4pPr>
            <a:lvl5pPr marL="219456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5pPr>
            <a:lvl6pPr marL="274320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6pPr>
            <a:lvl7pPr marL="329184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7pPr>
            <a:lvl8pPr marL="384048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8pPr>
            <a:lvl9pPr marL="438912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9pPr>
          </a:lstStyle>
          <a:p>
            <a:pPr>
              <a:lnSpc>
                <a:spcPct val="100000"/>
              </a:lnSpc>
              <a:spcBef>
                <a:spcPts val="0"/>
              </a:spcBef>
            </a:pPr>
            <a:r>
              <a:rPr lang="en-US" sz="1200" dirty="0">
                <a:latin typeface="Helvetica Neue" charset="0"/>
                <a:ea typeface="Helvetica Neue" charset="0"/>
                <a:cs typeface="Helvetica Neue" charset="0"/>
              </a:rPr>
              <a:t>www.davey.com</a:t>
            </a:r>
          </a:p>
        </p:txBody>
      </p:sp>
      <p:cxnSp>
        <p:nvCxnSpPr>
          <p:cNvPr id="102" name="Straight Connector 101">
            <a:extLst>
              <a:ext uri="{FF2B5EF4-FFF2-40B4-BE49-F238E27FC236}">
                <a16:creationId xmlns:a16="http://schemas.microsoft.com/office/drawing/2014/main" id="{272D06A0-530D-4351-B28C-7D75AE2E95AC}"/>
              </a:ext>
            </a:extLst>
          </p:cNvPr>
          <p:cNvCxnSpPr/>
          <p:nvPr/>
        </p:nvCxnSpPr>
        <p:spPr>
          <a:xfrm flipV="1">
            <a:off x="702232" y="6235015"/>
            <a:ext cx="10795354" cy="20906"/>
          </a:xfrm>
          <a:prstGeom prst="line">
            <a:avLst/>
          </a:prstGeom>
          <a:ln>
            <a:solidFill>
              <a:srgbClr val="118049"/>
            </a:solidFill>
          </a:ln>
          <a:effectLst/>
        </p:spPr>
        <p:style>
          <a:lnRef idx="1">
            <a:schemeClr val="accent1"/>
          </a:lnRef>
          <a:fillRef idx="0">
            <a:schemeClr val="accent1"/>
          </a:fillRef>
          <a:effectRef idx="0">
            <a:schemeClr val="accent1"/>
          </a:effectRef>
          <a:fontRef idx="minor">
            <a:schemeClr val="tx1"/>
          </a:fontRef>
        </p:style>
      </p:cxnSp>
      <p:grpSp>
        <p:nvGrpSpPr>
          <p:cNvPr id="103" name="Group 102">
            <a:extLst>
              <a:ext uri="{FF2B5EF4-FFF2-40B4-BE49-F238E27FC236}">
                <a16:creationId xmlns:a16="http://schemas.microsoft.com/office/drawing/2014/main" id="{37FFE433-37CD-4C3F-9492-EBC139E3132A}"/>
              </a:ext>
            </a:extLst>
          </p:cNvPr>
          <p:cNvGrpSpPr/>
          <p:nvPr/>
        </p:nvGrpSpPr>
        <p:grpSpPr>
          <a:xfrm>
            <a:off x="11083893" y="176184"/>
            <a:ext cx="1108107" cy="466202"/>
            <a:chOff x="13165135" y="239942"/>
            <a:chExt cx="1465265" cy="616465"/>
          </a:xfrm>
        </p:grpSpPr>
        <p:sp>
          <p:nvSpPr>
            <p:cNvPr id="105" name="Rectangle 104">
              <a:extLst>
                <a:ext uri="{FF2B5EF4-FFF2-40B4-BE49-F238E27FC236}">
                  <a16:creationId xmlns:a16="http://schemas.microsoft.com/office/drawing/2014/main" id="{3D63F550-37FC-4405-A48F-D49A1510BDFF}"/>
                </a:ext>
              </a:extLst>
            </p:cNvPr>
            <p:cNvSpPr/>
            <p:nvPr/>
          </p:nvSpPr>
          <p:spPr>
            <a:xfrm>
              <a:off x="13165135" y="239942"/>
              <a:ext cx="1465265" cy="616465"/>
            </a:xfrm>
            <a:prstGeom prst="rect">
              <a:avLst/>
            </a:prstGeom>
            <a:solidFill>
              <a:srgbClr val="358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45" dirty="0"/>
            </a:p>
          </p:txBody>
        </p:sp>
        <p:pic>
          <p:nvPicPr>
            <p:cNvPr id="106" name="PSfaGW logo">
              <a:extLst>
                <a:ext uri="{FF2B5EF4-FFF2-40B4-BE49-F238E27FC236}">
                  <a16:creationId xmlns:a16="http://schemas.microsoft.com/office/drawing/2014/main" id="{41FA8F09-C231-4584-AC5E-7EF2772A610C}"/>
                </a:ext>
              </a:extLst>
            </p:cNvPr>
            <p:cNvPicPr>
              <a:picLocks/>
            </p:cNvPicPr>
            <p:nvPr/>
          </p:nvPicPr>
          <p:blipFill>
            <a:blip r:embed="rId4"/>
            <a:stretch>
              <a:fillRect/>
            </a:stretch>
          </p:blipFill>
          <p:spPr>
            <a:xfrm>
              <a:off x="13261860" y="322716"/>
              <a:ext cx="1271814" cy="450915"/>
            </a:xfrm>
            <a:prstGeom prst="rect">
              <a:avLst/>
            </a:prstGeom>
          </p:spPr>
        </p:pic>
      </p:grpSp>
      <p:sp>
        <p:nvSpPr>
          <p:cNvPr id="109" name="Title 3">
            <a:extLst>
              <a:ext uri="{FF2B5EF4-FFF2-40B4-BE49-F238E27FC236}">
                <a16:creationId xmlns:a16="http://schemas.microsoft.com/office/drawing/2014/main" id="{70D27299-5540-4087-950D-AD3A058EC10E}"/>
              </a:ext>
            </a:extLst>
          </p:cNvPr>
          <p:cNvSpPr txBox="1">
            <a:spLocks/>
          </p:cNvSpPr>
          <p:nvPr/>
        </p:nvSpPr>
        <p:spPr>
          <a:xfrm>
            <a:off x="585554" y="441277"/>
            <a:ext cx="9411885" cy="830997"/>
          </a:xfrm>
          <a:prstGeom prst="rect">
            <a:avLst/>
          </a:prstGeom>
        </p:spPr>
        <p:txBody>
          <a:bodyPr vert="horz" lIns="91440" tIns="45720" rIns="91440" bIns="45720" rtlCol="0" anchor="t">
            <a:noAutofit/>
          </a:bodyPr>
          <a:lstStyle>
            <a:lvl1pPr algn="l" defTabSz="914400" rtl="0" eaLnBrk="1" latinLnBrk="0" hangingPunct="1">
              <a:lnSpc>
                <a:spcPct val="80000"/>
              </a:lnSpc>
              <a:spcBef>
                <a:spcPct val="0"/>
              </a:spcBef>
              <a:buNone/>
              <a:defRPr sz="4000" b="1" kern="1200" baseline="0">
                <a:solidFill>
                  <a:schemeClr val="tx1"/>
                </a:solidFill>
                <a:latin typeface="+mj-lt"/>
                <a:ea typeface="+mj-ea"/>
                <a:cs typeface="+mj-cs"/>
              </a:defRPr>
            </a:lvl1pPr>
          </a:lstStyle>
          <a:p>
            <a:r>
              <a:rPr lang="en-US" sz="3600" dirty="0"/>
              <a:t>FEATURED AWARD RECIPIENTS</a:t>
            </a:r>
            <a:endParaRPr lang="en-US" dirty="0">
              <a:solidFill>
                <a:srgbClr val="203864"/>
              </a:solidFill>
              <a:latin typeface="+mn-lt"/>
            </a:endParaRPr>
          </a:p>
        </p:txBody>
      </p:sp>
    </p:spTree>
    <p:extLst>
      <p:ext uri="{BB962C8B-B14F-4D97-AF65-F5344CB8AC3E}">
        <p14:creationId xmlns:p14="http://schemas.microsoft.com/office/powerpoint/2010/main" val="921121213"/>
      </p:ext>
    </p:extLst>
  </p:cSld>
  <p:clrMapOvr>
    <a:masterClrMapping/>
  </p:clrMapOvr>
  <p:transition spd="slow" advClick="0" advTm="19000">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8">
            <a:extLst>
              <a:ext uri="{FF2B5EF4-FFF2-40B4-BE49-F238E27FC236}">
                <a16:creationId xmlns:a16="http://schemas.microsoft.com/office/drawing/2014/main" id="{857B6527-7500-424A-AF69-9EE6346C4702}"/>
              </a:ext>
            </a:extLst>
          </p:cNvPr>
          <p:cNvPicPr>
            <a:picLocks noChangeAspect="1" noChangeArrowheads="1"/>
          </p:cNvPicPr>
          <p:nvPr/>
        </p:nvPicPr>
        <p:blipFill>
          <a:blip r:embed="rId2"/>
          <a:stretch>
            <a:fillRect/>
          </a:stretch>
        </p:blipFill>
        <p:spPr bwMode="auto">
          <a:xfrm flipH="1">
            <a:off x="655561" y="3687446"/>
            <a:ext cx="1952370" cy="1952370"/>
          </a:xfrm>
          <a:prstGeom prst="ellipse">
            <a:avLst/>
          </a:prstGeom>
          <a:ln>
            <a:noFill/>
          </a:ln>
          <a:effectLst>
            <a:outerShdw blurRad="190500" dist="1270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357F0262-5822-4213-B2E9-A84BB174FD53}"/>
              </a:ext>
            </a:extLst>
          </p:cNvPr>
          <p:cNvSpPr>
            <a:spLocks noGrp="1"/>
          </p:cNvSpPr>
          <p:nvPr>
            <p:ph type="title"/>
          </p:nvPr>
        </p:nvSpPr>
        <p:spPr>
          <a:xfrm>
            <a:off x="2829902" y="1097020"/>
            <a:ext cx="7929538" cy="2601686"/>
          </a:xfrm>
        </p:spPr>
        <p:txBody>
          <a:bodyPr/>
          <a:lstStyle/>
          <a:p>
            <a:pPr lvl="0" eaLnBrk="0" fontAlgn="base" hangingPunct="0">
              <a:lnSpc>
                <a:spcPct val="100000"/>
              </a:lnSpc>
              <a:spcAft>
                <a:spcPct val="0"/>
              </a:spcAft>
            </a:pPr>
            <a:r>
              <a:rPr lang="en-US" altLang="en-US" sz="2000" b="0" dirty="0">
                <a:ea typeface="Calibri" panose="020F0502020204030204" pitchFamily="34" charset="0"/>
                <a:cs typeface="Times New Roman" panose="02020603050405020304" pitchFamily="18" charset="0"/>
              </a:rPr>
              <a:t>2003</a:t>
            </a:r>
            <a:br>
              <a:rPr lang="en-US" altLang="en-US" sz="2400" b="0" dirty="0">
                <a:ea typeface="Calibri" panose="020F0502020204030204" pitchFamily="34" charset="0"/>
                <a:cs typeface="Times New Roman" panose="02020603050405020304" pitchFamily="18" charset="0"/>
              </a:rPr>
            </a:br>
            <a:r>
              <a:rPr lang="en-US" altLang="en-US" sz="2400" b="0" dirty="0">
                <a:ea typeface="Calibri" panose="020F0502020204030204" pitchFamily="34" charset="0"/>
                <a:cs typeface="Times New Roman" panose="02020603050405020304" pitchFamily="18" charset="0"/>
              </a:rPr>
              <a:t>ROBERT G. STANTON</a:t>
            </a:r>
            <a:br>
              <a:rPr lang="en-US" altLang="en-US" sz="1200" b="0" dirty="0">
                <a:latin typeface="+mn-lt"/>
                <a:ea typeface="Calibri" panose="020F0502020204030204" pitchFamily="34" charset="0"/>
                <a:cs typeface="Times New Roman" panose="02020603050405020304" pitchFamily="18" charset="0"/>
              </a:rPr>
            </a:br>
            <a:r>
              <a:rPr lang="en-US" altLang="en-US" sz="1600" dirty="0">
                <a:ea typeface="Calibri" panose="020F0502020204030204" pitchFamily="34" charset="0"/>
                <a:cs typeface="Times New Roman" panose="02020603050405020304" pitchFamily="18" charset="0"/>
              </a:rPr>
              <a:t>Director, National Park Service, 1997-2001, Washington, D.C. </a:t>
            </a:r>
            <a:br>
              <a:rPr lang="en-US" altLang="en-US" sz="1200" b="0" dirty="0">
                <a:latin typeface="+mn-lt"/>
              </a:rPr>
            </a:br>
            <a:r>
              <a:rPr lang="en-US" altLang="en-US" sz="1400" b="0" dirty="0">
                <a:latin typeface="+mn-lt"/>
                <a:ea typeface="Calibri" panose="020F0502020204030204" pitchFamily="34" charset="0"/>
                <a:cs typeface="Times New Roman" panose="02020603050405020304" pitchFamily="18" charset="0"/>
              </a:rPr>
              <a:t>Appointed Director of the National Park Service in 1997.  His first exposure to the NPS was at Grand Teton National Park as an intern. First NPS Director to be confirmed by the Senate. It was said "through his 34-year career with NPS he distinguished himself with leadership, commitment, and dedication."</a:t>
            </a:r>
            <a:br>
              <a:rPr lang="en-US" altLang="en-US" sz="1200" b="0" dirty="0">
                <a:latin typeface="+mn-lt"/>
              </a:rPr>
            </a:br>
            <a:br>
              <a:rPr lang="en-US" altLang="en-US" sz="2400" b="0" dirty="0">
                <a:latin typeface="Arial" panose="020B0604020202020204" pitchFamily="34" charset="0"/>
              </a:rPr>
            </a:br>
            <a:endParaRPr lang="en-US" sz="2400" b="0" dirty="0">
              <a:latin typeface="+mn-lt"/>
            </a:endParaRPr>
          </a:p>
        </p:txBody>
      </p:sp>
      <p:pic>
        <p:nvPicPr>
          <p:cNvPr id="2056" name="Picture 8">
            <a:extLst>
              <a:ext uri="{FF2B5EF4-FFF2-40B4-BE49-F238E27FC236}">
                <a16:creationId xmlns:a16="http://schemas.microsoft.com/office/drawing/2014/main" id="{0316C18F-1939-415A-82BC-75498EF2AE46}"/>
              </a:ext>
            </a:extLst>
          </p:cNvPr>
          <p:cNvPicPr>
            <a:picLocks noChangeAspect="1" noChangeArrowheads="1"/>
          </p:cNvPicPr>
          <p:nvPr/>
        </p:nvPicPr>
        <p:blipFill>
          <a:blip r:embed="rId3"/>
          <a:stretch>
            <a:fillRect/>
          </a:stretch>
        </p:blipFill>
        <p:spPr bwMode="auto">
          <a:xfrm flipH="1">
            <a:off x="655561" y="1203615"/>
            <a:ext cx="1952370" cy="1952370"/>
          </a:xfrm>
          <a:prstGeom prst="ellipse">
            <a:avLst/>
          </a:prstGeom>
          <a:ln>
            <a:noFill/>
          </a:ln>
          <a:effectLst>
            <a:outerShdw blurRad="190500" dist="1270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sp>
        <p:nvSpPr>
          <p:cNvPr id="81" name="Title 7">
            <a:extLst>
              <a:ext uri="{FF2B5EF4-FFF2-40B4-BE49-F238E27FC236}">
                <a16:creationId xmlns:a16="http://schemas.microsoft.com/office/drawing/2014/main" id="{5CD60CF7-4639-47D9-8E0A-5D64C5A3AAB0}"/>
              </a:ext>
            </a:extLst>
          </p:cNvPr>
          <p:cNvSpPr txBox="1">
            <a:spLocks/>
          </p:cNvSpPr>
          <p:nvPr/>
        </p:nvSpPr>
        <p:spPr>
          <a:xfrm>
            <a:off x="2829902" y="3583416"/>
            <a:ext cx="7929538" cy="2601686"/>
          </a:xfrm>
          <a:prstGeom prst="rect">
            <a:avLst/>
          </a:prstGeom>
        </p:spPr>
        <p:txBody>
          <a:bodyPr vert="horz" lIns="91440" tIns="45720" rIns="91440" bIns="45720" rtlCol="0" anchor="t">
            <a:noAutofit/>
          </a:bodyPr>
          <a:lstStyle>
            <a:lvl1pPr algn="l" defTabSz="914400" rtl="0" eaLnBrk="1" latinLnBrk="0" hangingPunct="1">
              <a:lnSpc>
                <a:spcPct val="80000"/>
              </a:lnSpc>
              <a:spcBef>
                <a:spcPct val="0"/>
              </a:spcBef>
              <a:buNone/>
              <a:defRPr sz="4000" b="1" kern="1200" baseline="0">
                <a:solidFill>
                  <a:schemeClr val="tx1"/>
                </a:solidFill>
                <a:latin typeface="+mj-lt"/>
                <a:ea typeface="+mj-ea"/>
                <a:cs typeface="+mj-cs"/>
              </a:defRPr>
            </a:lvl1pPr>
          </a:lstStyle>
          <a:p>
            <a:pPr eaLnBrk="0" fontAlgn="base" hangingPunct="0">
              <a:lnSpc>
                <a:spcPct val="100000"/>
              </a:lnSpc>
              <a:spcAft>
                <a:spcPct val="0"/>
              </a:spcAft>
            </a:pPr>
            <a:r>
              <a:rPr lang="en-US" altLang="en-US" sz="2000" b="0" dirty="0">
                <a:ea typeface="Calibri" panose="020F0502020204030204" pitchFamily="34" charset="0"/>
                <a:cs typeface="Times New Roman" panose="02020603050405020304" pitchFamily="18" charset="0"/>
              </a:rPr>
              <a:t>2005</a:t>
            </a:r>
            <a:br>
              <a:rPr lang="en-US" altLang="en-US" sz="2000" b="0" dirty="0">
                <a:ea typeface="Calibri" panose="020F0502020204030204" pitchFamily="34" charset="0"/>
                <a:cs typeface="Times New Roman" panose="02020603050405020304" pitchFamily="18" charset="0"/>
              </a:rPr>
            </a:br>
            <a:r>
              <a:rPr lang="en-US" altLang="en-US" sz="2400" b="0" dirty="0">
                <a:ea typeface="Calibri" panose="020F0502020204030204" pitchFamily="34" charset="0"/>
                <a:cs typeface="Times New Roman" panose="02020603050405020304" pitchFamily="18" charset="0"/>
              </a:rPr>
              <a:t>LADY BIRD JOHNSON</a:t>
            </a:r>
            <a:br>
              <a:rPr lang="en-US" altLang="en-US" sz="2400" b="0" dirty="0">
                <a:latin typeface="Arial Black"/>
                <a:ea typeface="Calibri" panose="020F0502020204030204" pitchFamily="34" charset="0"/>
                <a:cs typeface="Times New Roman" panose="02020603050405020304" pitchFamily="18" charset="0"/>
              </a:rPr>
            </a:br>
            <a:r>
              <a:rPr lang="en-US" altLang="en-US" sz="1600" b="0" dirty="0">
                <a:ea typeface="Calibri" panose="020F0502020204030204" pitchFamily="34" charset="0"/>
                <a:cs typeface="Times New Roman" panose="02020603050405020304" pitchFamily="18" charset="0"/>
              </a:rPr>
              <a:t>First Lady, Austin, Texas </a:t>
            </a:r>
            <a:br>
              <a:rPr lang="en-US" altLang="en-US" sz="1600" b="0" dirty="0">
                <a:latin typeface="Arial Black"/>
              </a:rPr>
            </a:br>
            <a:r>
              <a:rPr lang="en-US" altLang="en-US" sz="1400" b="0" dirty="0">
                <a:latin typeface="+mn-lt"/>
                <a:ea typeface="Calibri" panose="020F0502020204030204" pitchFamily="34" charset="0"/>
                <a:cs typeface="Times New Roman" panose="02020603050405020304" pitchFamily="18" charset="0"/>
              </a:rPr>
              <a:t>Through her personal leadership in development of park systems in Washington, D.C., and Austin, Texas, she became an advocate for communities across the nation bringing beautification and conservation to the national agenda. She sought passage of the Highway Beautification Act of 1965. Turned the National Wildflower Research Center to a membership organization of 25,000 with visitations exceeding 100,000 per year.  </a:t>
            </a:r>
            <a:br>
              <a:rPr lang="en-US" altLang="en-US" sz="1400" b="0" dirty="0">
                <a:latin typeface="+mn-lt"/>
                <a:cs typeface="Arial"/>
              </a:rPr>
            </a:br>
            <a:br>
              <a:rPr lang="en-US" altLang="en-US" sz="1400" b="0" dirty="0">
                <a:latin typeface="Arial" panose="020B0604020202020204" pitchFamily="34" charset="0"/>
                <a:cs typeface="Arial"/>
              </a:rPr>
            </a:br>
            <a:endParaRPr lang="en-US" sz="2400" b="0" dirty="0">
              <a:latin typeface="+mn-lt"/>
            </a:endParaRPr>
          </a:p>
        </p:txBody>
      </p:sp>
      <p:sp>
        <p:nvSpPr>
          <p:cNvPr id="101" name="Text Placeholder 5">
            <a:extLst>
              <a:ext uri="{FF2B5EF4-FFF2-40B4-BE49-F238E27FC236}">
                <a16:creationId xmlns:a16="http://schemas.microsoft.com/office/drawing/2014/main" id="{1682A891-37B1-4AA7-8CCA-3A9805827BA2}"/>
              </a:ext>
            </a:extLst>
          </p:cNvPr>
          <p:cNvSpPr txBox="1">
            <a:spLocks/>
          </p:cNvSpPr>
          <p:nvPr/>
        </p:nvSpPr>
        <p:spPr>
          <a:xfrm>
            <a:off x="655561" y="6288262"/>
            <a:ext cx="4826675" cy="226839"/>
          </a:xfrm>
          <a:prstGeom prst="rect">
            <a:avLst/>
          </a:prstGeom>
        </p:spPr>
        <p:txBody>
          <a:bodyPr vert="horz" lIns="57150" tIns="28575" rIns="57150" bIns="28575" rtlCol="0">
            <a:noAutofit/>
          </a:bodyPr>
          <a:lstStyle>
            <a:lvl1pPr marL="0" indent="0" algn="l" defTabSz="1097280" rtl="0" eaLnBrk="1" latinLnBrk="0" hangingPunct="1">
              <a:lnSpc>
                <a:spcPct val="90000"/>
              </a:lnSpc>
              <a:spcBef>
                <a:spcPts val="1200"/>
              </a:spcBef>
              <a:buFont typeface="Arial" panose="020B0604020202020204" pitchFamily="34" charset="0"/>
              <a:buNone/>
              <a:defRPr sz="1920" kern="1200">
                <a:solidFill>
                  <a:schemeClr val="tx1"/>
                </a:solidFill>
                <a:latin typeface="+mn-lt"/>
                <a:ea typeface="+mn-ea"/>
                <a:cs typeface="+mn-cs"/>
              </a:defRPr>
            </a:lvl1pPr>
            <a:lvl2pPr marL="548640" indent="0" algn="l" defTabSz="1097280" rtl="0" eaLnBrk="1" latinLnBrk="0" hangingPunct="1">
              <a:lnSpc>
                <a:spcPct val="90000"/>
              </a:lnSpc>
              <a:spcBef>
                <a:spcPts val="600"/>
              </a:spcBef>
              <a:buFont typeface="Arial" panose="020B0604020202020204" pitchFamily="34" charset="0"/>
              <a:buNone/>
              <a:defRPr sz="1680" kern="1200">
                <a:solidFill>
                  <a:schemeClr val="tx1"/>
                </a:solidFill>
                <a:latin typeface="+mn-lt"/>
                <a:ea typeface="+mn-ea"/>
                <a:cs typeface="+mn-cs"/>
              </a:defRPr>
            </a:lvl2pPr>
            <a:lvl3pPr marL="1097280" indent="0" algn="l" defTabSz="1097280" rtl="0" eaLnBrk="1" latinLnBrk="0" hangingPunct="1">
              <a:lnSpc>
                <a:spcPct val="90000"/>
              </a:lnSpc>
              <a:spcBef>
                <a:spcPts val="600"/>
              </a:spcBef>
              <a:buFont typeface="Arial" panose="020B0604020202020204" pitchFamily="34" charset="0"/>
              <a:buNone/>
              <a:defRPr sz="1440" kern="1200">
                <a:solidFill>
                  <a:schemeClr val="tx1"/>
                </a:solidFill>
                <a:latin typeface="+mn-lt"/>
                <a:ea typeface="+mn-ea"/>
                <a:cs typeface="+mn-cs"/>
              </a:defRPr>
            </a:lvl3pPr>
            <a:lvl4pPr marL="164592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4pPr>
            <a:lvl5pPr marL="219456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5pPr>
            <a:lvl6pPr marL="274320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6pPr>
            <a:lvl7pPr marL="329184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7pPr>
            <a:lvl8pPr marL="384048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8pPr>
            <a:lvl9pPr marL="438912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9pPr>
          </a:lstStyle>
          <a:p>
            <a:pPr>
              <a:lnSpc>
                <a:spcPct val="100000"/>
              </a:lnSpc>
              <a:spcBef>
                <a:spcPts val="0"/>
              </a:spcBef>
            </a:pPr>
            <a:r>
              <a:rPr lang="en-US" sz="1200" dirty="0">
                <a:latin typeface="Helvetica Neue" charset="0"/>
                <a:ea typeface="Helvetica Neue" charset="0"/>
                <a:cs typeface="Helvetica Neue" charset="0"/>
              </a:rPr>
              <a:t>www.davey.com</a:t>
            </a:r>
          </a:p>
        </p:txBody>
      </p:sp>
      <p:cxnSp>
        <p:nvCxnSpPr>
          <p:cNvPr id="102" name="Straight Connector 101">
            <a:extLst>
              <a:ext uri="{FF2B5EF4-FFF2-40B4-BE49-F238E27FC236}">
                <a16:creationId xmlns:a16="http://schemas.microsoft.com/office/drawing/2014/main" id="{272D06A0-530D-4351-B28C-7D75AE2E95AC}"/>
              </a:ext>
            </a:extLst>
          </p:cNvPr>
          <p:cNvCxnSpPr/>
          <p:nvPr/>
        </p:nvCxnSpPr>
        <p:spPr>
          <a:xfrm flipV="1">
            <a:off x="702232" y="6235015"/>
            <a:ext cx="10795354" cy="20906"/>
          </a:xfrm>
          <a:prstGeom prst="line">
            <a:avLst/>
          </a:prstGeom>
          <a:ln>
            <a:solidFill>
              <a:srgbClr val="118049"/>
            </a:solidFill>
          </a:ln>
          <a:effectLst/>
        </p:spPr>
        <p:style>
          <a:lnRef idx="1">
            <a:schemeClr val="accent1"/>
          </a:lnRef>
          <a:fillRef idx="0">
            <a:schemeClr val="accent1"/>
          </a:fillRef>
          <a:effectRef idx="0">
            <a:schemeClr val="accent1"/>
          </a:effectRef>
          <a:fontRef idx="minor">
            <a:schemeClr val="tx1"/>
          </a:fontRef>
        </p:style>
      </p:cxnSp>
      <p:grpSp>
        <p:nvGrpSpPr>
          <p:cNvPr id="103" name="Group 102">
            <a:extLst>
              <a:ext uri="{FF2B5EF4-FFF2-40B4-BE49-F238E27FC236}">
                <a16:creationId xmlns:a16="http://schemas.microsoft.com/office/drawing/2014/main" id="{37FFE433-37CD-4C3F-9492-EBC139E3132A}"/>
              </a:ext>
            </a:extLst>
          </p:cNvPr>
          <p:cNvGrpSpPr/>
          <p:nvPr/>
        </p:nvGrpSpPr>
        <p:grpSpPr>
          <a:xfrm>
            <a:off x="11083893" y="176184"/>
            <a:ext cx="1108107" cy="466202"/>
            <a:chOff x="13165135" y="239942"/>
            <a:chExt cx="1465265" cy="616465"/>
          </a:xfrm>
        </p:grpSpPr>
        <p:sp>
          <p:nvSpPr>
            <p:cNvPr id="105" name="Rectangle 104">
              <a:extLst>
                <a:ext uri="{FF2B5EF4-FFF2-40B4-BE49-F238E27FC236}">
                  <a16:creationId xmlns:a16="http://schemas.microsoft.com/office/drawing/2014/main" id="{3D63F550-37FC-4405-A48F-D49A1510BDFF}"/>
                </a:ext>
              </a:extLst>
            </p:cNvPr>
            <p:cNvSpPr/>
            <p:nvPr/>
          </p:nvSpPr>
          <p:spPr>
            <a:xfrm>
              <a:off x="13165135" y="239942"/>
              <a:ext cx="1465265" cy="616465"/>
            </a:xfrm>
            <a:prstGeom prst="rect">
              <a:avLst/>
            </a:prstGeom>
            <a:solidFill>
              <a:srgbClr val="358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45" dirty="0"/>
            </a:p>
          </p:txBody>
        </p:sp>
        <p:pic>
          <p:nvPicPr>
            <p:cNvPr id="106" name="PSfaGW logo">
              <a:extLst>
                <a:ext uri="{FF2B5EF4-FFF2-40B4-BE49-F238E27FC236}">
                  <a16:creationId xmlns:a16="http://schemas.microsoft.com/office/drawing/2014/main" id="{41FA8F09-C231-4584-AC5E-7EF2772A610C}"/>
                </a:ext>
              </a:extLst>
            </p:cNvPr>
            <p:cNvPicPr>
              <a:picLocks/>
            </p:cNvPicPr>
            <p:nvPr/>
          </p:nvPicPr>
          <p:blipFill>
            <a:blip r:embed="rId4"/>
            <a:stretch>
              <a:fillRect/>
            </a:stretch>
          </p:blipFill>
          <p:spPr>
            <a:xfrm>
              <a:off x="13261860" y="322716"/>
              <a:ext cx="1271814" cy="450915"/>
            </a:xfrm>
            <a:prstGeom prst="rect">
              <a:avLst/>
            </a:prstGeom>
          </p:spPr>
        </p:pic>
      </p:grpSp>
      <p:sp>
        <p:nvSpPr>
          <p:cNvPr id="19" name="Title 3">
            <a:extLst>
              <a:ext uri="{FF2B5EF4-FFF2-40B4-BE49-F238E27FC236}">
                <a16:creationId xmlns:a16="http://schemas.microsoft.com/office/drawing/2014/main" id="{D673B81C-AE3C-4588-939F-35346EB4683F}"/>
              </a:ext>
            </a:extLst>
          </p:cNvPr>
          <p:cNvSpPr txBox="1">
            <a:spLocks/>
          </p:cNvSpPr>
          <p:nvPr/>
        </p:nvSpPr>
        <p:spPr>
          <a:xfrm>
            <a:off x="585554" y="441277"/>
            <a:ext cx="9411885" cy="830997"/>
          </a:xfrm>
          <a:prstGeom prst="rect">
            <a:avLst/>
          </a:prstGeom>
        </p:spPr>
        <p:txBody>
          <a:bodyPr vert="horz" lIns="91440" tIns="45720" rIns="91440" bIns="45720" rtlCol="0" anchor="t">
            <a:noAutofit/>
          </a:bodyPr>
          <a:lstStyle>
            <a:lvl1pPr algn="l" defTabSz="914400" rtl="0" eaLnBrk="1" latinLnBrk="0" hangingPunct="1">
              <a:lnSpc>
                <a:spcPct val="80000"/>
              </a:lnSpc>
              <a:spcBef>
                <a:spcPct val="0"/>
              </a:spcBef>
              <a:buNone/>
              <a:defRPr sz="4000" b="1" kern="1200" baseline="0">
                <a:solidFill>
                  <a:schemeClr val="tx1"/>
                </a:solidFill>
                <a:latin typeface="+mj-lt"/>
                <a:ea typeface="+mj-ea"/>
                <a:cs typeface="+mj-cs"/>
              </a:defRPr>
            </a:lvl1pPr>
          </a:lstStyle>
          <a:p>
            <a:r>
              <a:rPr lang="en-US" sz="3600" dirty="0"/>
              <a:t>FEATURED AWARD RECIPIENTS</a:t>
            </a:r>
            <a:endParaRPr lang="en-US" dirty="0">
              <a:solidFill>
                <a:srgbClr val="203864"/>
              </a:solidFill>
              <a:latin typeface="+mn-lt"/>
            </a:endParaRPr>
          </a:p>
        </p:txBody>
      </p:sp>
    </p:spTree>
    <p:extLst>
      <p:ext uri="{BB962C8B-B14F-4D97-AF65-F5344CB8AC3E}">
        <p14:creationId xmlns:p14="http://schemas.microsoft.com/office/powerpoint/2010/main" val="3502842231"/>
      </p:ext>
    </p:extLst>
  </p:cSld>
  <p:clrMapOvr>
    <a:masterClrMapping/>
  </p:clrMapOvr>
  <p:transition spd="slow" advClick="0" advTm="19000">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7">
            <a:extLst>
              <a:ext uri="{FF2B5EF4-FFF2-40B4-BE49-F238E27FC236}">
                <a16:creationId xmlns:a16="http://schemas.microsoft.com/office/drawing/2014/main" id="{50B49CBB-65EA-400E-91F4-1ACDDC2EB946}"/>
              </a:ext>
            </a:extLst>
          </p:cNvPr>
          <p:cNvSpPr txBox="1">
            <a:spLocks/>
          </p:cNvSpPr>
          <p:nvPr/>
        </p:nvSpPr>
        <p:spPr>
          <a:xfrm>
            <a:off x="2829902" y="3576766"/>
            <a:ext cx="8415460" cy="2601686"/>
          </a:xfrm>
          <a:prstGeom prst="rect">
            <a:avLst/>
          </a:prstGeom>
        </p:spPr>
        <p:txBody>
          <a:bodyPr vert="horz" lIns="91440" tIns="45720" rIns="91440" bIns="45720" rtlCol="0" anchor="t">
            <a:noAutofit/>
          </a:bodyPr>
          <a:lstStyle>
            <a:lvl1pPr algn="l" defTabSz="914400" rtl="0" eaLnBrk="1" latinLnBrk="0" hangingPunct="1">
              <a:lnSpc>
                <a:spcPct val="80000"/>
              </a:lnSpc>
              <a:spcBef>
                <a:spcPct val="0"/>
              </a:spcBef>
              <a:buNone/>
              <a:defRPr sz="4000" b="1" kern="1200" baseline="0">
                <a:solidFill>
                  <a:schemeClr val="tx1"/>
                </a:solidFill>
                <a:latin typeface="+mj-lt"/>
                <a:ea typeface="+mj-ea"/>
                <a:cs typeface="+mj-cs"/>
              </a:defRPr>
            </a:lvl1pPr>
          </a:lstStyle>
          <a:p>
            <a:pPr eaLnBrk="0" fontAlgn="base" hangingPunct="0">
              <a:lnSpc>
                <a:spcPct val="100000"/>
              </a:lnSpc>
              <a:spcAft>
                <a:spcPct val="0"/>
              </a:spcAft>
            </a:pPr>
            <a:r>
              <a:rPr lang="en-US" altLang="en-US" sz="2000" b="0" dirty="0">
                <a:ea typeface="Calibri" panose="020F0502020204030204" pitchFamily="34" charset="0"/>
                <a:cs typeface="Times New Roman" panose="02020603050405020304" pitchFamily="18" charset="0"/>
              </a:rPr>
              <a:t>2016</a:t>
            </a:r>
            <a:br>
              <a:rPr lang="en-US" altLang="en-US" sz="2400" b="0" dirty="0">
                <a:ea typeface="Calibri" panose="020F0502020204030204" pitchFamily="34" charset="0"/>
                <a:cs typeface="Times New Roman" panose="02020603050405020304" pitchFamily="18" charset="0"/>
              </a:rPr>
            </a:br>
            <a:r>
              <a:rPr lang="en-US" altLang="en-US" sz="2400" b="0" dirty="0">
                <a:ea typeface="Calibri" panose="020F0502020204030204" pitchFamily="34" charset="0"/>
                <a:cs typeface="Times New Roman" panose="02020603050405020304" pitchFamily="18" charset="0"/>
              </a:rPr>
              <a:t>RICHARD L. ASH</a:t>
            </a:r>
            <a:br>
              <a:rPr lang="en-US" altLang="en-US" sz="1200" b="0" dirty="0">
                <a:latin typeface="+mn-lt"/>
                <a:ea typeface="Calibri" panose="020F0502020204030204" pitchFamily="34" charset="0"/>
                <a:cs typeface="Times New Roman" panose="02020603050405020304" pitchFamily="18" charset="0"/>
              </a:rPr>
            </a:br>
            <a:r>
              <a:rPr lang="en-US" altLang="en-US" sz="1600" dirty="0">
                <a:ea typeface="Calibri" panose="020F0502020204030204" pitchFamily="34" charset="0"/>
                <a:cs typeface="Times New Roman" panose="02020603050405020304" pitchFamily="18" charset="0"/>
              </a:rPr>
              <a:t>Director, St. Charles, Missouri </a:t>
            </a:r>
            <a:br>
              <a:rPr lang="en-US" altLang="en-US" sz="1200" b="0" dirty="0">
                <a:latin typeface="+mn-lt"/>
              </a:rPr>
            </a:br>
            <a:r>
              <a:rPr lang="en-US" altLang="en-US" sz="1400" b="0" dirty="0">
                <a:latin typeface="+mn-lt"/>
                <a:ea typeface="Calibri" panose="020F0502020204030204" pitchFamily="34" charset="0"/>
                <a:cs typeface="Times New Roman" panose="02020603050405020304" pitchFamily="18" charset="0"/>
              </a:rPr>
              <a:t>Using his core values as his base, Richard worked nearly 40 years improving communities and the state of Missouri. During his 26-year tenure in St. Charles the operating and capital budget grew as did its acreage with a corresponding increase in staff and parks. A strong fiscal conservative, he often spoke on fiscal management. Richard was a key player in the development of the Great Rivers Greenway District, a bi-state, five-county, special district. His love of the outdoors led him to the Conservation Federation of Missouri where he served as its President.</a:t>
            </a:r>
            <a:br>
              <a:rPr lang="en-US" altLang="en-US" sz="2400" b="0" dirty="0">
                <a:latin typeface="Arial" panose="020B0604020202020204" pitchFamily="34" charset="0"/>
              </a:rPr>
            </a:br>
            <a:endParaRPr lang="en-US" sz="2400" b="0" dirty="0">
              <a:latin typeface="+mn-lt"/>
            </a:endParaRPr>
          </a:p>
        </p:txBody>
      </p:sp>
      <p:pic>
        <p:nvPicPr>
          <p:cNvPr id="14" name="Picture 8">
            <a:extLst>
              <a:ext uri="{FF2B5EF4-FFF2-40B4-BE49-F238E27FC236}">
                <a16:creationId xmlns:a16="http://schemas.microsoft.com/office/drawing/2014/main" id="{291C6345-0639-4608-A775-C0397B38D1D6}"/>
              </a:ext>
            </a:extLst>
          </p:cNvPr>
          <p:cNvPicPr>
            <a:picLocks noChangeAspect="1" noChangeArrowheads="1"/>
          </p:cNvPicPr>
          <p:nvPr/>
        </p:nvPicPr>
        <p:blipFill rotWithShape="1">
          <a:blip r:embed="rId2"/>
          <a:srcRect t="9413" b="47453"/>
          <a:stretch/>
        </p:blipFill>
        <p:spPr bwMode="auto">
          <a:xfrm>
            <a:off x="672559" y="3689573"/>
            <a:ext cx="1952370" cy="1952370"/>
          </a:xfrm>
          <a:prstGeom prst="ellipse">
            <a:avLst/>
          </a:prstGeom>
          <a:ln>
            <a:noFill/>
          </a:ln>
          <a:effectLst>
            <a:outerShdw blurRad="190500" dist="1270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8477395E-073F-4563-A22C-9F1ECB34DDBD}"/>
              </a:ext>
            </a:extLst>
          </p:cNvPr>
          <p:cNvPicPr>
            <a:picLocks noChangeAspect="1" noChangeArrowheads="1"/>
          </p:cNvPicPr>
          <p:nvPr/>
        </p:nvPicPr>
        <p:blipFill rotWithShape="1">
          <a:blip r:embed="rId3"/>
          <a:srcRect l="11473" r="874" b="19652"/>
          <a:stretch/>
        </p:blipFill>
        <p:spPr bwMode="auto">
          <a:xfrm flipH="1">
            <a:off x="672559" y="1204978"/>
            <a:ext cx="1952370" cy="1952370"/>
          </a:xfrm>
          <a:prstGeom prst="ellipse">
            <a:avLst/>
          </a:prstGeom>
          <a:ln>
            <a:noFill/>
          </a:ln>
          <a:effectLst>
            <a:outerShdw blurRad="190500" dist="1270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357F0262-5822-4213-B2E9-A84BB174FD53}"/>
              </a:ext>
            </a:extLst>
          </p:cNvPr>
          <p:cNvSpPr>
            <a:spLocks noGrp="1"/>
          </p:cNvSpPr>
          <p:nvPr>
            <p:ph type="title"/>
          </p:nvPr>
        </p:nvSpPr>
        <p:spPr>
          <a:xfrm>
            <a:off x="2829902" y="1108490"/>
            <a:ext cx="8539138" cy="2384771"/>
          </a:xfrm>
        </p:spPr>
        <p:txBody>
          <a:bodyPr/>
          <a:lstStyle/>
          <a:p>
            <a:pPr lvl="0" eaLnBrk="0" fontAlgn="base" hangingPunct="0">
              <a:lnSpc>
                <a:spcPct val="100000"/>
              </a:lnSpc>
              <a:spcAft>
                <a:spcPct val="0"/>
              </a:spcAft>
            </a:pPr>
            <a:r>
              <a:rPr lang="en-US" altLang="en-US" sz="2000" b="0" dirty="0">
                <a:ea typeface="Calibri" panose="020F0502020204030204" pitchFamily="34" charset="0"/>
                <a:cs typeface="Times New Roman" panose="02020603050405020304" pitchFamily="18" charset="0"/>
              </a:rPr>
              <a:t>1998 &amp; 2007</a:t>
            </a:r>
            <a:br>
              <a:rPr lang="en-US" altLang="en-US" sz="2400" b="0" dirty="0">
                <a:ea typeface="Calibri" panose="020F0502020204030204" pitchFamily="34" charset="0"/>
                <a:cs typeface="Times New Roman" panose="02020603050405020304" pitchFamily="18" charset="0"/>
              </a:rPr>
            </a:br>
            <a:r>
              <a:rPr lang="en-US" altLang="en-US" sz="2400" b="0" dirty="0">
                <a:ea typeface="Calibri" panose="020F0502020204030204" pitchFamily="34" charset="0"/>
                <a:cs typeface="Times New Roman" panose="02020603050405020304" pitchFamily="18" charset="0"/>
              </a:rPr>
              <a:t>FRAN P. MAINELLA</a:t>
            </a:r>
            <a:br>
              <a:rPr lang="en-US" altLang="en-US" sz="1200" b="0" dirty="0">
                <a:latin typeface="+mn-lt"/>
                <a:ea typeface="Calibri" panose="020F0502020204030204" pitchFamily="34" charset="0"/>
                <a:cs typeface="Times New Roman" panose="02020603050405020304" pitchFamily="18" charset="0"/>
              </a:rPr>
            </a:br>
            <a:r>
              <a:rPr lang="en-US" altLang="en-US" sz="1600" dirty="0">
                <a:ea typeface="Calibri" panose="020F0502020204030204" pitchFamily="34" charset="0"/>
                <a:cs typeface="Times New Roman" panose="02020603050405020304" pitchFamily="18" charset="0"/>
              </a:rPr>
              <a:t>Director, Florida State Parks; Director, National Park Service</a:t>
            </a:r>
            <a:br>
              <a:rPr lang="en-US" altLang="en-US" sz="1200" b="0" dirty="0">
                <a:latin typeface="+mn-lt"/>
              </a:rPr>
            </a:br>
            <a:r>
              <a:rPr lang="en-US" altLang="en-US" sz="1400" b="0" dirty="0">
                <a:latin typeface="+mn-lt"/>
                <a:ea typeface="Calibri" panose="020F0502020204030204" pitchFamily="34" charset="0"/>
                <a:cs typeface="Times New Roman" panose="02020603050405020304" pitchFamily="18" charset="0"/>
              </a:rPr>
              <a:t>A two-time recipient, Fran received her first Pugsley for her work while Florida’s State Park Director. During her tenure, Florida State Parks became a model for its volunteer &amp; partnership programs. She was appointed the 16th and first female National Park Service Director in 2001. Partnerships continued to be her emphasis, mandating civic engagement and public involvement in director’s order 75A. She created a multi-state national park; Great Sand Dunes National Park; the Lewis &amp; Clark National Historic Park; the memorial for United Flight 93; and the preservation of 9,000 Texas acres of long-leaf pine forests. </a:t>
            </a:r>
            <a:br>
              <a:rPr lang="en-US" altLang="en-US" sz="2400" b="0" dirty="0">
                <a:latin typeface="Arial" panose="020B0604020202020204" pitchFamily="34" charset="0"/>
              </a:rPr>
            </a:br>
            <a:endParaRPr lang="en-US" sz="2400" b="0" dirty="0">
              <a:latin typeface="+mn-lt"/>
            </a:endParaRPr>
          </a:p>
        </p:txBody>
      </p:sp>
      <p:sp>
        <p:nvSpPr>
          <p:cNvPr id="101" name="Text Placeholder 5">
            <a:extLst>
              <a:ext uri="{FF2B5EF4-FFF2-40B4-BE49-F238E27FC236}">
                <a16:creationId xmlns:a16="http://schemas.microsoft.com/office/drawing/2014/main" id="{1682A891-37B1-4AA7-8CCA-3A9805827BA2}"/>
              </a:ext>
            </a:extLst>
          </p:cNvPr>
          <p:cNvSpPr txBox="1">
            <a:spLocks/>
          </p:cNvSpPr>
          <p:nvPr/>
        </p:nvSpPr>
        <p:spPr>
          <a:xfrm>
            <a:off x="655561" y="6288262"/>
            <a:ext cx="4826675" cy="226839"/>
          </a:xfrm>
          <a:prstGeom prst="rect">
            <a:avLst/>
          </a:prstGeom>
        </p:spPr>
        <p:txBody>
          <a:bodyPr vert="horz" lIns="57150" tIns="28575" rIns="57150" bIns="28575" rtlCol="0">
            <a:noAutofit/>
          </a:bodyPr>
          <a:lstStyle>
            <a:lvl1pPr marL="0" indent="0" algn="l" defTabSz="1097280" rtl="0" eaLnBrk="1" latinLnBrk="0" hangingPunct="1">
              <a:lnSpc>
                <a:spcPct val="90000"/>
              </a:lnSpc>
              <a:spcBef>
                <a:spcPts val="1200"/>
              </a:spcBef>
              <a:buFont typeface="Arial" panose="020B0604020202020204" pitchFamily="34" charset="0"/>
              <a:buNone/>
              <a:defRPr sz="1920" kern="1200">
                <a:solidFill>
                  <a:schemeClr val="tx1"/>
                </a:solidFill>
                <a:latin typeface="+mn-lt"/>
                <a:ea typeface="+mn-ea"/>
                <a:cs typeface="+mn-cs"/>
              </a:defRPr>
            </a:lvl1pPr>
            <a:lvl2pPr marL="548640" indent="0" algn="l" defTabSz="1097280" rtl="0" eaLnBrk="1" latinLnBrk="0" hangingPunct="1">
              <a:lnSpc>
                <a:spcPct val="90000"/>
              </a:lnSpc>
              <a:spcBef>
                <a:spcPts val="600"/>
              </a:spcBef>
              <a:buFont typeface="Arial" panose="020B0604020202020204" pitchFamily="34" charset="0"/>
              <a:buNone/>
              <a:defRPr sz="1680" kern="1200">
                <a:solidFill>
                  <a:schemeClr val="tx1"/>
                </a:solidFill>
                <a:latin typeface="+mn-lt"/>
                <a:ea typeface="+mn-ea"/>
                <a:cs typeface="+mn-cs"/>
              </a:defRPr>
            </a:lvl2pPr>
            <a:lvl3pPr marL="1097280" indent="0" algn="l" defTabSz="1097280" rtl="0" eaLnBrk="1" latinLnBrk="0" hangingPunct="1">
              <a:lnSpc>
                <a:spcPct val="90000"/>
              </a:lnSpc>
              <a:spcBef>
                <a:spcPts val="600"/>
              </a:spcBef>
              <a:buFont typeface="Arial" panose="020B0604020202020204" pitchFamily="34" charset="0"/>
              <a:buNone/>
              <a:defRPr sz="1440" kern="1200">
                <a:solidFill>
                  <a:schemeClr val="tx1"/>
                </a:solidFill>
                <a:latin typeface="+mn-lt"/>
                <a:ea typeface="+mn-ea"/>
                <a:cs typeface="+mn-cs"/>
              </a:defRPr>
            </a:lvl3pPr>
            <a:lvl4pPr marL="164592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4pPr>
            <a:lvl5pPr marL="219456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5pPr>
            <a:lvl6pPr marL="274320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6pPr>
            <a:lvl7pPr marL="329184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7pPr>
            <a:lvl8pPr marL="384048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8pPr>
            <a:lvl9pPr marL="4389120" indent="0" algn="l" defTabSz="1097280" rtl="0" eaLnBrk="1" latinLnBrk="0" hangingPunct="1">
              <a:lnSpc>
                <a:spcPct val="90000"/>
              </a:lnSpc>
              <a:spcBef>
                <a:spcPts val="600"/>
              </a:spcBef>
              <a:buFont typeface="Arial" panose="020B0604020202020204" pitchFamily="34" charset="0"/>
              <a:buNone/>
              <a:defRPr sz="1200" kern="1200">
                <a:solidFill>
                  <a:schemeClr val="tx1"/>
                </a:solidFill>
                <a:latin typeface="+mn-lt"/>
                <a:ea typeface="+mn-ea"/>
                <a:cs typeface="+mn-cs"/>
              </a:defRPr>
            </a:lvl9pPr>
          </a:lstStyle>
          <a:p>
            <a:pPr>
              <a:lnSpc>
                <a:spcPct val="100000"/>
              </a:lnSpc>
              <a:spcBef>
                <a:spcPts val="0"/>
              </a:spcBef>
            </a:pPr>
            <a:r>
              <a:rPr lang="en-US" sz="1200" dirty="0">
                <a:latin typeface="Helvetica Neue" charset="0"/>
                <a:ea typeface="Helvetica Neue" charset="0"/>
                <a:cs typeface="Helvetica Neue" charset="0"/>
              </a:rPr>
              <a:t>www.davey.com</a:t>
            </a:r>
          </a:p>
        </p:txBody>
      </p:sp>
      <p:cxnSp>
        <p:nvCxnSpPr>
          <p:cNvPr id="102" name="Straight Connector 101">
            <a:extLst>
              <a:ext uri="{FF2B5EF4-FFF2-40B4-BE49-F238E27FC236}">
                <a16:creationId xmlns:a16="http://schemas.microsoft.com/office/drawing/2014/main" id="{272D06A0-530D-4351-B28C-7D75AE2E95AC}"/>
              </a:ext>
            </a:extLst>
          </p:cNvPr>
          <p:cNvCxnSpPr/>
          <p:nvPr/>
        </p:nvCxnSpPr>
        <p:spPr>
          <a:xfrm flipV="1">
            <a:off x="702232" y="6235015"/>
            <a:ext cx="10795354" cy="20906"/>
          </a:xfrm>
          <a:prstGeom prst="line">
            <a:avLst/>
          </a:prstGeom>
          <a:ln>
            <a:solidFill>
              <a:srgbClr val="118049"/>
            </a:solidFill>
          </a:ln>
          <a:effectLst/>
        </p:spPr>
        <p:style>
          <a:lnRef idx="1">
            <a:schemeClr val="accent1"/>
          </a:lnRef>
          <a:fillRef idx="0">
            <a:schemeClr val="accent1"/>
          </a:fillRef>
          <a:effectRef idx="0">
            <a:schemeClr val="accent1"/>
          </a:effectRef>
          <a:fontRef idx="minor">
            <a:schemeClr val="tx1"/>
          </a:fontRef>
        </p:style>
      </p:cxnSp>
      <p:grpSp>
        <p:nvGrpSpPr>
          <p:cNvPr id="103" name="Group 102">
            <a:extLst>
              <a:ext uri="{FF2B5EF4-FFF2-40B4-BE49-F238E27FC236}">
                <a16:creationId xmlns:a16="http://schemas.microsoft.com/office/drawing/2014/main" id="{37FFE433-37CD-4C3F-9492-EBC139E3132A}"/>
              </a:ext>
            </a:extLst>
          </p:cNvPr>
          <p:cNvGrpSpPr/>
          <p:nvPr/>
        </p:nvGrpSpPr>
        <p:grpSpPr>
          <a:xfrm>
            <a:off x="11083893" y="176184"/>
            <a:ext cx="1108107" cy="466202"/>
            <a:chOff x="13165135" y="239942"/>
            <a:chExt cx="1465265" cy="616465"/>
          </a:xfrm>
        </p:grpSpPr>
        <p:sp>
          <p:nvSpPr>
            <p:cNvPr id="105" name="Rectangle 104">
              <a:extLst>
                <a:ext uri="{FF2B5EF4-FFF2-40B4-BE49-F238E27FC236}">
                  <a16:creationId xmlns:a16="http://schemas.microsoft.com/office/drawing/2014/main" id="{3D63F550-37FC-4405-A48F-D49A1510BDFF}"/>
                </a:ext>
              </a:extLst>
            </p:cNvPr>
            <p:cNvSpPr/>
            <p:nvPr/>
          </p:nvSpPr>
          <p:spPr>
            <a:xfrm>
              <a:off x="13165135" y="239942"/>
              <a:ext cx="1465265" cy="616465"/>
            </a:xfrm>
            <a:prstGeom prst="rect">
              <a:avLst/>
            </a:prstGeom>
            <a:solidFill>
              <a:srgbClr val="358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45" dirty="0"/>
            </a:p>
          </p:txBody>
        </p:sp>
        <p:pic>
          <p:nvPicPr>
            <p:cNvPr id="106" name="PSfaGW logo">
              <a:extLst>
                <a:ext uri="{FF2B5EF4-FFF2-40B4-BE49-F238E27FC236}">
                  <a16:creationId xmlns:a16="http://schemas.microsoft.com/office/drawing/2014/main" id="{41FA8F09-C231-4584-AC5E-7EF2772A610C}"/>
                </a:ext>
              </a:extLst>
            </p:cNvPr>
            <p:cNvPicPr>
              <a:picLocks/>
            </p:cNvPicPr>
            <p:nvPr/>
          </p:nvPicPr>
          <p:blipFill>
            <a:blip r:embed="rId4"/>
            <a:stretch>
              <a:fillRect/>
            </a:stretch>
          </p:blipFill>
          <p:spPr>
            <a:xfrm>
              <a:off x="13261860" y="322716"/>
              <a:ext cx="1271814" cy="450915"/>
            </a:xfrm>
            <a:prstGeom prst="rect">
              <a:avLst/>
            </a:prstGeom>
          </p:spPr>
        </p:pic>
      </p:grpSp>
      <p:sp>
        <p:nvSpPr>
          <p:cNvPr id="18" name="Title 3">
            <a:extLst>
              <a:ext uri="{FF2B5EF4-FFF2-40B4-BE49-F238E27FC236}">
                <a16:creationId xmlns:a16="http://schemas.microsoft.com/office/drawing/2014/main" id="{6198F03E-D775-4A5C-84D6-EF1C48548A06}"/>
              </a:ext>
            </a:extLst>
          </p:cNvPr>
          <p:cNvSpPr txBox="1">
            <a:spLocks/>
          </p:cNvSpPr>
          <p:nvPr/>
        </p:nvSpPr>
        <p:spPr>
          <a:xfrm>
            <a:off x="585554" y="441277"/>
            <a:ext cx="9411885" cy="830997"/>
          </a:xfrm>
          <a:prstGeom prst="rect">
            <a:avLst/>
          </a:prstGeom>
        </p:spPr>
        <p:txBody>
          <a:bodyPr vert="horz" lIns="91440" tIns="45720" rIns="91440" bIns="45720" rtlCol="0" anchor="t">
            <a:noAutofit/>
          </a:bodyPr>
          <a:lstStyle>
            <a:lvl1pPr algn="l" defTabSz="914400" rtl="0" eaLnBrk="1" latinLnBrk="0" hangingPunct="1">
              <a:lnSpc>
                <a:spcPct val="80000"/>
              </a:lnSpc>
              <a:spcBef>
                <a:spcPct val="0"/>
              </a:spcBef>
              <a:buNone/>
              <a:defRPr sz="4000" b="1" kern="1200" baseline="0">
                <a:solidFill>
                  <a:schemeClr val="tx1"/>
                </a:solidFill>
                <a:latin typeface="+mj-lt"/>
                <a:ea typeface="+mj-ea"/>
                <a:cs typeface="+mj-cs"/>
              </a:defRPr>
            </a:lvl1pPr>
          </a:lstStyle>
          <a:p>
            <a:r>
              <a:rPr lang="en-US" sz="3600" dirty="0"/>
              <a:t>FEATURED AWARD RECIPIENTS</a:t>
            </a:r>
            <a:endParaRPr lang="en-US" dirty="0">
              <a:solidFill>
                <a:srgbClr val="203864"/>
              </a:solidFill>
              <a:latin typeface="+mn-lt"/>
            </a:endParaRPr>
          </a:p>
        </p:txBody>
      </p:sp>
    </p:spTree>
    <p:extLst>
      <p:ext uri="{BB962C8B-B14F-4D97-AF65-F5344CB8AC3E}">
        <p14:creationId xmlns:p14="http://schemas.microsoft.com/office/powerpoint/2010/main" val="1383869394"/>
      </p:ext>
    </p:extLst>
  </p:cSld>
  <p:clrMapOvr>
    <a:masterClrMapping/>
  </p:clrMapOvr>
  <p:transition spd="slow" advClick="0" advTm="19000">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Content Placeholder 24">
            <a:extLst>
              <a:ext uri="{FF2B5EF4-FFF2-40B4-BE49-F238E27FC236}">
                <a16:creationId xmlns:a16="http://schemas.microsoft.com/office/drawing/2014/main" id="{52514B03-BB99-44D7-9B8A-D58AE65B8953}"/>
              </a:ext>
            </a:extLst>
          </p:cNvPr>
          <p:cNvPicPr>
            <a:picLocks noGrp="1" noChangeAspect="1"/>
          </p:cNvPicPr>
          <p:nvPr>
            <p:ph idx="10"/>
          </p:nvPr>
        </p:nvPicPr>
        <p:blipFill rotWithShape="1">
          <a:blip r:embed="rId2"/>
          <a:srcRect t="10310" b="4138"/>
          <a:stretch/>
        </p:blipFill>
        <p:spPr>
          <a:xfrm>
            <a:off x="0" y="3429000"/>
            <a:ext cx="6096000" cy="3429000"/>
          </a:xfrm>
        </p:spPr>
      </p:pic>
      <p:pic>
        <p:nvPicPr>
          <p:cNvPr id="27" name="Content Placeholder 26">
            <a:extLst>
              <a:ext uri="{FF2B5EF4-FFF2-40B4-BE49-F238E27FC236}">
                <a16:creationId xmlns:a16="http://schemas.microsoft.com/office/drawing/2014/main" id="{073D4E8E-7CDC-4FBA-8215-3A13FF9A895A}"/>
              </a:ext>
            </a:extLst>
          </p:cNvPr>
          <p:cNvPicPr>
            <a:picLocks noGrp="1" noChangeAspect="1"/>
          </p:cNvPicPr>
          <p:nvPr>
            <p:ph idx="1"/>
          </p:nvPr>
        </p:nvPicPr>
        <p:blipFill rotWithShape="1">
          <a:blip r:embed="rId3"/>
          <a:srcRect t="12385" b="2064"/>
          <a:stretch/>
        </p:blipFill>
        <p:spPr>
          <a:xfrm>
            <a:off x="6095999" y="0"/>
            <a:ext cx="6096002" cy="3429000"/>
          </a:xfrm>
        </p:spPr>
      </p:pic>
      <p:sp>
        <p:nvSpPr>
          <p:cNvPr id="8" name="Title 7">
            <a:extLst>
              <a:ext uri="{FF2B5EF4-FFF2-40B4-BE49-F238E27FC236}">
                <a16:creationId xmlns:a16="http://schemas.microsoft.com/office/drawing/2014/main" id="{76D03695-BE18-4CE1-A415-E942A8EBFC37}"/>
              </a:ext>
            </a:extLst>
          </p:cNvPr>
          <p:cNvSpPr>
            <a:spLocks noGrp="1"/>
          </p:cNvSpPr>
          <p:nvPr>
            <p:ph type="title"/>
          </p:nvPr>
        </p:nvSpPr>
        <p:spPr>
          <a:xfrm>
            <a:off x="1183935" y="1024094"/>
            <a:ext cx="3646714" cy="1424354"/>
          </a:xfrm>
        </p:spPr>
        <p:txBody>
          <a:bodyPr anchor="ctr"/>
          <a:lstStyle/>
          <a:p>
            <a:pPr>
              <a:lnSpc>
                <a:spcPct val="75000"/>
              </a:lnSpc>
            </a:pPr>
            <a:r>
              <a:rPr lang="en-US" sz="4400" dirty="0"/>
              <a:t>THANKS TO OUR SPONSORS</a:t>
            </a:r>
            <a:endParaRPr lang="en-US" sz="2800" b="0" dirty="0">
              <a:latin typeface="+mn-lt"/>
            </a:endParaRPr>
          </a:p>
        </p:txBody>
      </p:sp>
      <p:pic>
        <p:nvPicPr>
          <p:cNvPr id="34" name="Content Placeholder 26">
            <a:extLst>
              <a:ext uri="{FF2B5EF4-FFF2-40B4-BE49-F238E27FC236}">
                <a16:creationId xmlns:a16="http://schemas.microsoft.com/office/drawing/2014/main" id="{57DEA83C-28A3-426B-9A65-AC81864A0076}"/>
              </a:ext>
            </a:extLst>
          </p:cNvPr>
          <p:cNvPicPr>
            <a:picLocks noChangeAspect="1"/>
          </p:cNvPicPr>
          <p:nvPr/>
        </p:nvPicPr>
        <p:blipFill rotWithShape="1">
          <a:blip r:embed="rId4"/>
          <a:srcRect t="7224" b="7224"/>
          <a:stretch/>
        </p:blipFill>
        <p:spPr>
          <a:xfrm>
            <a:off x="6096000" y="3429000"/>
            <a:ext cx="6096004" cy="3429000"/>
          </a:xfrm>
          <a:prstGeom prst="rect">
            <a:avLst/>
          </a:prstGeom>
          <a:solidFill>
            <a:schemeClr val="bg1">
              <a:lumMod val="95000"/>
            </a:schemeClr>
          </a:solidFill>
          <a:ln>
            <a:noFill/>
          </a:ln>
        </p:spPr>
      </p:pic>
      <p:sp>
        <p:nvSpPr>
          <p:cNvPr id="42" name="object 3">
            <a:extLst>
              <a:ext uri="{FF2B5EF4-FFF2-40B4-BE49-F238E27FC236}">
                <a16:creationId xmlns:a16="http://schemas.microsoft.com/office/drawing/2014/main" id="{11034FA6-0E6A-407B-92AC-80FC900A00B3}"/>
              </a:ext>
            </a:extLst>
          </p:cNvPr>
          <p:cNvSpPr/>
          <p:nvPr/>
        </p:nvSpPr>
        <p:spPr>
          <a:xfrm>
            <a:off x="0" y="4409552"/>
            <a:ext cx="12191999" cy="2448447"/>
          </a:xfrm>
          <a:custGeom>
            <a:avLst/>
            <a:gdLst/>
            <a:ahLst/>
            <a:cxnLst/>
            <a:rect l="l" t="t" r="r" b="b"/>
            <a:pathLst>
              <a:path w="9572625" h="7772400">
                <a:moveTo>
                  <a:pt x="0" y="7772400"/>
                </a:moveTo>
                <a:lnTo>
                  <a:pt x="9572625" y="7772400"/>
                </a:lnTo>
                <a:lnTo>
                  <a:pt x="9572625" y="0"/>
                </a:lnTo>
                <a:lnTo>
                  <a:pt x="0" y="0"/>
                </a:lnTo>
                <a:lnTo>
                  <a:pt x="0" y="7772400"/>
                </a:lnTo>
                <a:close/>
              </a:path>
            </a:pathLst>
          </a:custGeom>
          <a:gradFill>
            <a:gsLst>
              <a:gs pos="0">
                <a:schemeClr val="tx1">
                  <a:lumMod val="85000"/>
                  <a:lumOff val="15000"/>
                  <a:alpha val="0"/>
                </a:schemeClr>
              </a:gs>
              <a:gs pos="100000">
                <a:schemeClr val="tx1">
                  <a:alpha val="50000"/>
                </a:schemeClr>
              </a:gs>
            </a:gsLst>
            <a:lin ang="5400000" scaled="1"/>
          </a:gradFill>
        </p:spPr>
        <p:txBody>
          <a:bodyPr wrap="square" lIns="0" tIns="0" rIns="0" bIns="0" rtlCol="0"/>
          <a:lstStyle/>
          <a:p>
            <a:endParaRPr dirty="0"/>
          </a:p>
        </p:txBody>
      </p:sp>
      <p:pic>
        <p:nvPicPr>
          <p:cNvPr id="40" name="Picture 39">
            <a:extLst>
              <a:ext uri="{FF2B5EF4-FFF2-40B4-BE49-F238E27FC236}">
                <a16:creationId xmlns:a16="http://schemas.microsoft.com/office/drawing/2014/main" id="{7CFD84B5-506E-4CAD-9BF1-6E58C6521A8B}"/>
              </a:ext>
            </a:extLst>
          </p:cNvPr>
          <p:cNvPicPr>
            <a:picLocks noChangeAspect="1"/>
          </p:cNvPicPr>
          <p:nvPr/>
        </p:nvPicPr>
        <p:blipFill>
          <a:blip r:embed="rId5"/>
          <a:stretch>
            <a:fillRect/>
          </a:stretch>
        </p:blipFill>
        <p:spPr>
          <a:xfrm>
            <a:off x="6466015" y="3670822"/>
            <a:ext cx="1160544" cy="937592"/>
          </a:xfrm>
          <a:prstGeom prst="rect">
            <a:avLst/>
          </a:prstGeom>
          <a:effectLst>
            <a:outerShdw blurRad="177800" dist="38100" dir="2700000" algn="tl" rotWithShape="0">
              <a:prstClr val="black">
                <a:alpha val="56000"/>
              </a:prstClr>
            </a:outerShdw>
          </a:effectLst>
        </p:spPr>
      </p:pic>
      <p:sp>
        <p:nvSpPr>
          <p:cNvPr id="41" name="Title 7">
            <a:extLst>
              <a:ext uri="{FF2B5EF4-FFF2-40B4-BE49-F238E27FC236}">
                <a16:creationId xmlns:a16="http://schemas.microsoft.com/office/drawing/2014/main" id="{E1507D55-7AB7-465A-A84A-F9362F0CB3F7}"/>
              </a:ext>
            </a:extLst>
          </p:cNvPr>
          <p:cNvSpPr txBox="1">
            <a:spLocks/>
          </p:cNvSpPr>
          <p:nvPr/>
        </p:nvSpPr>
        <p:spPr>
          <a:xfrm>
            <a:off x="6371560" y="5032030"/>
            <a:ext cx="5544885" cy="1690834"/>
          </a:xfrm>
          <a:prstGeom prst="rect">
            <a:avLst/>
          </a:prstGeom>
          <a:effectLst>
            <a:outerShdw blurRad="177800" dist="38100" dir="2700000" algn="tl" rotWithShape="0">
              <a:prstClr val="black">
                <a:alpha val="56000"/>
              </a:prstClr>
            </a:outerShdw>
          </a:effectLst>
        </p:spPr>
        <p:txBody>
          <a:bodyPr vert="horz" lIns="91440" tIns="45720" rIns="91440" bIns="45720" rtlCol="0" anchor="t">
            <a:noAutofit/>
          </a:bodyPr>
          <a:lstStyle>
            <a:lvl1pPr algn="l" defTabSz="914400" rtl="0" eaLnBrk="1" latinLnBrk="0" hangingPunct="1">
              <a:lnSpc>
                <a:spcPct val="80000"/>
              </a:lnSpc>
              <a:spcBef>
                <a:spcPct val="0"/>
              </a:spcBef>
              <a:buNone/>
              <a:defRPr sz="4000" b="1" kern="1200" baseline="0">
                <a:solidFill>
                  <a:schemeClr val="tx1"/>
                </a:solidFill>
                <a:latin typeface="+mj-lt"/>
                <a:ea typeface="+mj-ea"/>
                <a:cs typeface="+mj-cs"/>
              </a:defRPr>
            </a:lvl1pPr>
          </a:lstStyle>
          <a:p>
            <a:pPr>
              <a:lnSpc>
                <a:spcPct val="90000"/>
              </a:lnSpc>
            </a:pPr>
            <a:r>
              <a:rPr lang="en-US" sz="2600" dirty="0">
                <a:solidFill>
                  <a:schemeClr val="bg1"/>
                </a:solidFill>
                <a:latin typeface="+mn-lt"/>
              </a:rPr>
              <a:t>AAPRA</a:t>
            </a:r>
            <a:br>
              <a:rPr lang="en-US" sz="2600" dirty="0">
                <a:solidFill>
                  <a:schemeClr val="bg1"/>
                </a:solidFill>
                <a:latin typeface="+mn-lt"/>
              </a:rPr>
            </a:br>
            <a:r>
              <a:rPr lang="en-US" sz="1300" b="0" dirty="0">
                <a:solidFill>
                  <a:schemeClr val="bg1"/>
                </a:solidFill>
                <a:latin typeface="+mn-lt"/>
              </a:rPr>
              <a:t>AAPRA is comprised of high-level experienced professionals dedicated to the advancement of public parks &amp; recreation. The Academy mentors professionals, acknowledges high performing park &amp; recreation agencies, and furthers scholarly research to advance the profession.</a:t>
            </a:r>
          </a:p>
        </p:txBody>
      </p:sp>
      <p:sp>
        <p:nvSpPr>
          <p:cNvPr id="28" name="Title 7">
            <a:extLst>
              <a:ext uri="{FF2B5EF4-FFF2-40B4-BE49-F238E27FC236}">
                <a16:creationId xmlns:a16="http://schemas.microsoft.com/office/drawing/2014/main" id="{A39DE29E-7524-47A3-A800-AA52354F8C2A}"/>
              </a:ext>
            </a:extLst>
          </p:cNvPr>
          <p:cNvSpPr txBox="1">
            <a:spLocks/>
          </p:cNvSpPr>
          <p:nvPr/>
        </p:nvSpPr>
        <p:spPr>
          <a:xfrm>
            <a:off x="311628" y="5032030"/>
            <a:ext cx="5544885" cy="1395547"/>
          </a:xfrm>
          <a:prstGeom prst="rect">
            <a:avLst/>
          </a:prstGeom>
          <a:effectLst>
            <a:outerShdw blurRad="177800" dist="38100" dir="2700000" algn="tl" rotWithShape="0">
              <a:prstClr val="black">
                <a:alpha val="56000"/>
              </a:prstClr>
            </a:outerShdw>
          </a:effectLst>
        </p:spPr>
        <p:txBody>
          <a:bodyPr vert="horz" lIns="91440" tIns="45720" rIns="91440" bIns="45720" rtlCol="0" anchor="t">
            <a:noAutofit/>
          </a:bodyPr>
          <a:lstStyle>
            <a:lvl1pPr algn="l" defTabSz="914400" rtl="0" eaLnBrk="1" latinLnBrk="0" hangingPunct="1">
              <a:lnSpc>
                <a:spcPct val="80000"/>
              </a:lnSpc>
              <a:spcBef>
                <a:spcPct val="0"/>
              </a:spcBef>
              <a:buNone/>
              <a:defRPr sz="4000" b="1" kern="1200" baseline="0">
                <a:solidFill>
                  <a:schemeClr val="tx1"/>
                </a:solidFill>
                <a:latin typeface="+mj-lt"/>
                <a:ea typeface="+mj-ea"/>
                <a:cs typeface="+mj-cs"/>
              </a:defRPr>
            </a:lvl1pPr>
          </a:lstStyle>
          <a:p>
            <a:pPr>
              <a:lnSpc>
                <a:spcPct val="90000"/>
              </a:lnSpc>
            </a:pPr>
            <a:r>
              <a:rPr lang="en-US" sz="2600" dirty="0">
                <a:solidFill>
                  <a:schemeClr val="bg1"/>
                </a:solidFill>
                <a:latin typeface="+mn-lt"/>
              </a:rPr>
              <a:t>National Park Foundation</a:t>
            </a:r>
            <a:br>
              <a:rPr lang="en-US" sz="2600" dirty="0">
                <a:solidFill>
                  <a:schemeClr val="bg1"/>
                </a:solidFill>
                <a:latin typeface="+mn-lt"/>
              </a:rPr>
            </a:br>
            <a:r>
              <a:rPr lang="en-US" sz="1300" b="0" dirty="0">
                <a:solidFill>
                  <a:schemeClr val="bg1"/>
                </a:solidFill>
                <a:latin typeface="+mn-lt"/>
              </a:rPr>
              <a:t>A Congressionally chartered partner of America’s National Parks, the foundation works to protect our national parks, monuments, beaches, rivers, mountains, and historic sites. It works to connect Americans with these places and inspire our next generation of national park stewards.</a:t>
            </a:r>
          </a:p>
        </p:txBody>
      </p:sp>
      <p:sp>
        <p:nvSpPr>
          <p:cNvPr id="43" name="object 3">
            <a:extLst>
              <a:ext uri="{FF2B5EF4-FFF2-40B4-BE49-F238E27FC236}">
                <a16:creationId xmlns:a16="http://schemas.microsoft.com/office/drawing/2014/main" id="{F8406121-692A-4C63-BE15-4F7964E00C70}"/>
              </a:ext>
            </a:extLst>
          </p:cNvPr>
          <p:cNvSpPr/>
          <p:nvPr/>
        </p:nvSpPr>
        <p:spPr>
          <a:xfrm>
            <a:off x="6096000" y="980553"/>
            <a:ext cx="6095999" cy="2448447"/>
          </a:xfrm>
          <a:custGeom>
            <a:avLst/>
            <a:gdLst/>
            <a:ahLst/>
            <a:cxnLst/>
            <a:rect l="l" t="t" r="r" b="b"/>
            <a:pathLst>
              <a:path w="9572625" h="7772400">
                <a:moveTo>
                  <a:pt x="0" y="7772400"/>
                </a:moveTo>
                <a:lnTo>
                  <a:pt x="9572625" y="7772400"/>
                </a:lnTo>
                <a:lnTo>
                  <a:pt x="9572625" y="0"/>
                </a:lnTo>
                <a:lnTo>
                  <a:pt x="0" y="0"/>
                </a:lnTo>
                <a:lnTo>
                  <a:pt x="0" y="7772400"/>
                </a:lnTo>
                <a:close/>
              </a:path>
            </a:pathLst>
          </a:custGeom>
          <a:gradFill>
            <a:gsLst>
              <a:gs pos="0">
                <a:schemeClr val="tx1">
                  <a:lumMod val="85000"/>
                  <a:lumOff val="15000"/>
                  <a:alpha val="0"/>
                </a:schemeClr>
              </a:gs>
              <a:gs pos="100000">
                <a:schemeClr val="tx1">
                  <a:alpha val="50000"/>
                </a:schemeClr>
              </a:gs>
            </a:gsLst>
            <a:lin ang="5400000" scaled="1"/>
          </a:gradFill>
        </p:spPr>
        <p:txBody>
          <a:bodyPr wrap="square" lIns="0" tIns="0" rIns="0" bIns="0" rtlCol="0"/>
          <a:lstStyle/>
          <a:p>
            <a:endParaRPr dirty="0"/>
          </a:p>
        </p:txBody>
      </p:sp>
      <p:pic>
        <p:nvPicPr>
          <p:cNvPr id="36" name="Picture 35">
            <a:extLst>
              <a:ext uri="{FF2B5EF4-FFF2-40B4-BE49-F238E27FC236}">
                <a16:creationId xmlns:a16="http://schemas.microsoft.com/office/drawing/2014/main" id="{1973474A-8FBA-4109-9A98-74B6B829A94E}"/>
              </a:ext>
            </a:extLst>
          </p:cNvPr>
          <p:cNvPicPr>
            <a:picLocks noChangeAspect="1"/>
          </p:cNvPicPr>
          <p:nvPr/>
        </p:nvPicPr>
        <p:blipFill>
          <a:blip r:embed="rId6"/>
          <a:stretch>
            <a:fillRect/>
          </a:stretch>
        </p:blipFill>
        <p:spPr>
          <a:xfrm>
            <a:off x="6335487" y="183749"/>
            <a:ext cx="2503714" cy="1001486"/>
          </a:xfrm>
          <a:prstGeom prst="rect">
            <a:avLst/>
          </a:prstGeom>
          <a:effectLst>
            <a:outerShdw blurRad="177800" dist="38100" dir="2700000" algn="tl" rotWithShape="0">
              <a:prstClr val="black">
                <a:alpha val="56000"/>
              </a:prstClr>
            </a:outerShdw>
          </a:effectLst>
        </p:spPr>
      </p:pic>
      <p:sp>
        <p:nvSpPr>
          <p:cNvPr id="44" name="Title 7">
            <a:extLst>
              <a:ext uri="{FF2B5EF4-FFF2-40B4-BE49-F238E27FC236}">
                <a16:creationId xmlns:a16="http://schemas.microsoft.com/office/drawing/2014/main" id="{2CA9F41E-DD1B-459A-9D80-DA918E404364}"/>
              </a:ext>
            </a:extLst>
          </p:cNvPr>
          <p:cNvSpPr txBox="1">
            <a:spLocks/>
          </p:cNvSpPr>
          <p:nvPr/>
        </p:nvSpPr>
        <p:spPr>
          <a:xfrm>
            <a:off x="6371560" y="1609344"/>
            <a:ext cx="5544885" cy="1086231"/>
          </a:xfrm>
          <a:prstGeom prst="rect">
            <a:avLst/>
          </a:prstGeom>
          <a:effectLst>
            <a:outerShdw blurRad="177800" dist="38100" dir="2700000" algn="tl" rotWithShape="0">
              <a:prstClr val="black">
                <a:alpha val="56000"/>
              </a:prstClr>
            </a:outerShdw>
          </a:effectLst>
        </p:spPr>
        <p:txBody>
          <a:bodyPr vert="horz" lIns="91440" tIns="45720" rIns="91440" bIns="45720" rtlCol="0" anchor="t">
            <a:noAutofit/>
          </a:bodyPr>
          <a:lstStyle>
            <a:lvl1pPr algn="l" defTabSz="914400" rtl="0" eaLnBrk="1" latinLnBrk="0" hangingPunct="1">
              <a:lnSpc>
                <a:spcPct val="80000"/>
              </a:lnSpc>
              <a:spcBef>
                <a:spcPct val="0"/>
              </a:spcBef>
              <a:buNone/>
              <a:defRPr sz="4000" b="1" kern="1200" baseline="0">
                <a:solidFill>
                  <a:schemeClr val="tx1"/>
                </a:solidFill>
                <a:latin typeface="+mj-lt"/>
                <a:ea typeface="+mj-ea"/>
                <a:cs typeface="+mj-cs"/>
              </a:defRPr>
            </a:lvl1pPr>
          </a:lstStyle>
          <a:p>
            <a:pPr>
              <a:lnSpc>
                <a:spcPct val="90000"/>
              </a:lnSpc>
            </a:pPr>
            <a:r>
              <a:rPr lang="en-US" sz="2600" dirty="0">
                <a:solidFill>
                  <a:schemeClr val="bg1"/>
                </a:solidFill>
                <a:latin typeface="+mn-lt"/>
              </a:rPr>
              <a:t>The Davey Tree Expert Company</a:t>
            </a:r>
            <a:br>
              <a:rPr lang="en-US" sz="2600" dirty="0">
                <a:solidFill>
                  <a:schemeClr val="bg1"/>
                </a:solidFill>
                <a:latin typeface="+mn-lt"/>
              </a:rPr>
            </a:br>
            <a:r>
              <a:rPr lang="en-US" sz="1300" b="0" dirty="0">
                <a:solidFill>
                  <a:schemeClr val="bg1"/>
                </a:solidFill>
                <a:latin typeface="+mn-lt"/>
              </a:rPr>
              <a:t>Davey’s approximately 9,000 employees provide diversified tree services, grounds maintenance and environmental services throughout the U.S. and Canada. Davey has provided Proven Solutions for a Growing World since 1880 and has been employee-owned for 38 years.</a:t>
            </a:r>
          </a:p>
        </p:txBody>
      </p:sp>
      <p:pic>
        <p:nvPicPr>
          <p:cNvPr id="2" name="Graphic 1">
            <a:extLst>
              <a:ext uri="{FF2B5EF4-FFF2-40B4-BE49-F238E27FC236}">
                <a16:creationId xmlns:a16="http://schemas.microsoft.com/office/drawing/2014/main" id="{6BB6D139-9CE3-47E3-B3C6-7B36E4701AA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7136" y="3880960"/>
            <a:ext cx="3829549" cy="676688"/>
          </a:xfrm>
          <a:prstGeom prst="rect">
            <a:avLst/>
          </a:prstGeom>
        </p:spPr>
      </p:pic>
    </p:spTree>
    <p:extLst>
      <p:ext uri="{BB962C8B-B14F-4D97-AF65-F5344CB8AC3E}">
        <p14:creationId xmlns:p14="http://schemas.microsoft.com/office/powerpoint/2010/main" val="1711025683"/>
      </p:ext>
    </p:extLst>
  </p:cSld>
  <p:clrMapOvr>
    <a:masterClrMapping/>
  </p:clrMapOvr>
  <p:transition spd="slow" advClick="0" advTm="20000">
    <p:push dir="u"/>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707943B-D848-486A-AA3E-E7F0CCD8253E}"/>
              </a:ext>
            </a:extLst>
          </p:cNvPr>
          <p:cNvGrpSpPr/>
          <p:nvPr/>
        </p:nvGrpSpPr>
        <p:grpSpPr>
          <a:xfrm>
            <a:off x="-1587" y="0"/>
            <a:ext cx="12193588" cy="6858000"/>
            <a:chOff x="-1587" y="0"/>
            <a:chExt cx="12193588" cy="6858000"/>
          </a:xfrm>
        </p:grpSpPr>
        <p:pic>
          <p:nvPicPr>
            <p:cNvPr id="10" name="Picture 6" descr="https://stevetabone.files.wordpress.com/2013/07/smokies-2a.jpg">
              <a:extLst>
                <a:ext uri="{FF2B5EF4-FFF2-40B4-BE49-F238E27FC236}">
                  <a16:creationId xmlns:a16="http://schemas.microsoft.com/office/drawing/2014/main" id="{E4EA6437-4D66-4093-A893-CDE1285798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017" b="1710"/>
            <a:stretch/>
          </p:blipFill>
          <p:spPr bwMode="auto">
            <a:xfrm>
              <a:off x="-1587" y="0"/>
              <a:ext cx="12193588"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object 3">
              <a:extLst>
                <a:ext uri="{FF2B5EF4-FFF2-40B4-BE49-F238E27FC236}">
                  <a16:creationId xmlns:a16="http://schemas.microsoft.com/office/drawing/2014/main" id="{49CCCFDE-3B5E-40E3-9B13-A48A08E1F3E5}"/>
                </a:ext>
              </a:extLst>
            </p:cNvPr>
            <p:cNvSpPr/>
            <p:nvPr/>
          </p:nvSpPr>
          <p:spPr>
            <a:xfrm>
              <a:off x="0" y="1251858"/>
              <a:ext cx="12192000" cy="5606142"/>
            </a:xfrm>
            <a:custGeom>
              <a:avLst/>
              <a:gdLst/>
              <a:ahLst/>
              <a:cxnLst/>
              <a:rect l="l" t="t" r="r" b="b"/>
              <a:pathLst>
                <a:path w="9572625" h="7772400">
                  <a:moveTo>
                    <a:pt x="0" y="7772400"/>
                  </a:moveTo>
                  <a:lnTo>
                    <a:pt x="9572625" y="7772400"/>
                  </a:lnTo>
                  <a:lnTo>
                    <a:pt x="9572625" y="0"/>
                  </a:lnTo>
                  <a:lnTo>
                    <a:pt x="0" y="0"/>
                  </a:lnTo>
                  <a:lnTo>
                    <a:pt x="0" y="7772400"/>
                  </a:lnTo>
                  <a:close/>
                </a:path>
              </a:pathLst>
            </a:custGeom>
            <a:gradFill>
              <a:gsLst>
                <a:gs pos="0">
                  <a:schemeClr val="tx1">
                    <a:lumMod val="85000"/>
                    <a:lumOff val="15000"/>
                    <a:alpha val="0"/>
                  </a:schemeClr>
                </a:gs>
                <a:gs pos="100000">
                  <a:schemeClr val="tx1">
                    <a:lumMod val="85000"/>
                    <a:lumOff val="15000"/>
                    <a:alpha val="88000"/>
                  </a:schemeClr>
                </a:gs>
              </a:gsLst>
              <a:lin ang="5400000" scaled="1"/>
            </a:gradFill>
          </p:spPr>
          <p:txBody>
            <a:bodyPr wrap="square" lIns="0" tIns="0" rIns="0" bIns="0" rtlCol="0"/>
            <a:lstStyle/>
            <a:p>
              <a:endParaRPr dirty="0"/>
            </a:p>
          </p:txBody>
        </p:sp>
        <p:sp>
          <p:nvSpPr>
            <p:cNvPr id="12" name="Title 1">
              <a:extLst>
                <a:ext uri="{FF2B5EF4-FFF2-40B4-BE49-F238E27FC236}">
                  <a16:creationId xmlns:a16="http://schemas.microsoft.com/office/drawing/2014/main" id="{E0507926-255B-42E5-B202-5AE3E34C8496}"/>
                </a:ext>
              </a:extLst>
            </p:cNvPr>
            <p:cNvSpPr txBox="1">
              <a:spLocks/>
            </p:cNvSpPr>
            <p:nvPr/>
          </p:nvSpPr>
          <p:spPr>
            <a:xfrm>
              <a:off x="702231" y="3962401"/>
              <a:ext cx="7135483" cy="1600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sz="4000" dirty="0">
                  <a:solidFill>
                    <a:schemeClr val="bg1"/>
                  </a:solidFill>
                </a:rPr>
                <a:t>VISITED THE GREAT SMOKEY MOUNTAINS NATIONAL PARK? </a:t>
              </a:r>
            </a:p>
          </p:txBody>
        </p:sp>
        <p:sp>
          <p:nvSpPr>
            <p:cNvPr id="13" name="Text Placeholder 2">
              <a:extLst>
                <a:ext uri="{FF2B5EF4-FFF2-40B4-BE49-F238E27FC236}">
                  <a16:creationId xmlns:a16="http://schemas.microsoft.com/office/drawing/2014/main" id="{0C59C667-85F6-4255-8A95-C5E394C47E7D}"/>
                </a:ext>
              </a:extLst>
            </p:cNvPr>
            <p:cNvSpPr txBox="1">
              <a:spLocks/>
            </p:cNvSpPr>
            <p:nvPr/>
          </p:nvSpPr>
          <p:spPr>
            <a:xfrm>
              <a:off x="702232" y="5529943"/>
              <a:ext cx="6183598" cy="9060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dirty="0">
                  <a:solidFill>
                    <a:schemeClr val="bg1"/>
                  </a:solidFill>
                </a:rPr>
                <a:t>Thank Edward John Meeman</a:t>
              </a:r>
            </a:p>
            <a:p>
              <a:pPr marL="0" indent="0">
                <a:lnSpc>
                  <a:spcPct val="100000"/>
                </a:lnSpc>
                <a:spcBef>
                  <a:spcPts val="0"/>
                </a:spcBef>
                <a:buNone/>
              </a:pPr>
              <a:r>
                <a:rPr lang="en-US" sz="2000" b="1" dirty="0">
                  <a:solidFill>
                    <a:schemeClr val="bg1"/>
                  </a:solidFill>
                </a:rPr>
                <a:t>Pugsley Recipient 1963</a:t>
              </a:r>
            </a:p>
          </p:txBody>
        </p:sp>
      </p:grpSp>
      <p:grpSp>
        <p:nvGrpSpPr>
          <p:cNvPr id="3" name="Group 2">
            <a:extLst>
              <a:ext uri="{FF2B5EF4-FFF2-40B4-BE49-F238E27FC236}">
                <a16:creationId xmlns:a16="http://schemas.microsoft.com/office/drawing/2014/main" id="{197A0964-4809-484D-B03F-A6777E2A55FA}"/>
              </a:ext>
            </a:extLst>
          </p:cNvPr>
          <p:cNvGrpSpPr/>
          <p:nvPr/>
        </p:nvGrpSpPr>
        <p:grpSpPr>
          <a:xfrm>
            <a:off x="0" y="0"/>
            <a:ext cx="12192000" cy="6858000"/>
            <a:chOff x="0" y="0"/>
            <a:chExt cx="12192000" cy="6858000"/>
          </a:xfrm>
        </p:grpSpPr>
        <p:sp>
          <p:nvSpPr>
            <p:cNvPr id="4" name="object 3">
              <a:extLst>
                <a:ext uri="{FF2B5EF4-FFF2-40B4-BE49-F238E27FC236}">
                  <a16:creationId xmlns:a16="http://schemas.microsoft.com/office/drawing/2014/main" id="{FFC8F9C4-DBC1-4450-8F54-456B5EE8FA3E}"/>
                </a:ext>
              </a:extLst>
            </p:cNvPr>
            <p:cNvSpPr/>
            <p:nvPr/>
          </p:nvSpPr>
          <p:spPr>
            <a:xfrm>
              <a:off x="0" y="0"/>
              <a:ext cx="12192000" cy="6858000"/>
            </a:xfrm>
            <a:custGeom>
              <a:avLst/>
              <a:gdLst/>
              <a:ahLst/>
              <a:cxnLst/>
              <a:rect l="l" t="t" r="r" b="b"/>
              <a:pathLst>
                <a:path w="9572625" h="7772400">
                  <a:moveTo>
                    <a:pt x="0" y="7772400"/>
                  </a:moveTo>
                  <a:lnTo>
                    <a:pt x="9572625" y="7772400"/>
                  </a:lnTo>
                  <a:lnTo>
                    <a:pt x="9572625" y="0"/>
                  </a:lnTo>
                  <a:lnTo>
                    <a:pt x="0" y="0"/>
                  </a:lnTo>
                  <a:lnTo>
                    <a:pt x="0" y="7772400"/>
                  </a:lnTo>
                  <a:close/>
                </a:path>
              </a:pathLst>
            </a:custGeom>
            <a:solidFill>
              <a:srgbClr val="118049"/>
            </a:solidFill>
          </p:spPr>
          <p:txBody>
            <a:bodyPr wrap="square" lIns="0" tIns="0" rIns="0" bIns="0" rtlCol="0"/>
            <a:lstStyle/>
            <a:p>
              <a:endParaRPr dirty="0"/>
            </a:p>
          </p:txBody>
        </p:sp>
        <p:pic>
          <p:nvPicPr>
            <p:cNvPr id="6" name="PSfaGW logo">
              <a:extLst>
                <a:ext uri="{FF2B5EF4-FFF2-40B4-BE49-F238E27FC236}">
                  <a16:creationId xmlns:a16="http://schemas.microsoft.com/office/drawing/2014/main" id="{A5BFF66C-3DED-49EB-8E64-2050710E635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4438470" y="5066370"/>
              <a:ext cx="3315061" cy="1175341"/>
            </a:xfrm>
            <a:prstGeom prst="rect">
              <a:avLst/>
            </a:prstGeom>
          </p:spPr>
        </p:pic>
        <p:sp>
          <p:nvSpPr>
            <p:cNvPr id="7" name="Rectangle 6">
              <a:extLst>
                <a:ext uri="{FF2B5EF4-FFF2-40B4-BE49-F238E27FC236}">
                  <a16:creationId xmlns:a16="http://schemas.microsoft.com/office/drawing/2014/main" id="{3EA4EE2A-32CF-417C-83C0-9248595910A9}"/>
                </a:ext>
              </a:extLst>
            </p:cNvPr>
            <p:cNvSpPr/>
            <p:nvPr/>
          </p:nvSpPr>
          <p:spPr>
            <a:xfrm>
              <a:off x="1579685" y="724209"/>
              <a:ext cx="9032630" cy="3724096"/>
            </a:xfrm>
            <a:prstGeom prst="rect">
              <a:avLst/>
            </a:prstGeom>
          </p:spPr>
          <p:txBody>
            <a:bodyPr wrap="square">
              <a:spAutoFit/>
            </a:bodyPr>
            <a:lstStyle/>
            <a:p>
              <a:pPr algn="ctr"/>
              <a:r>
                <a:rPr lang="en-US" sz="2000" dirty="0">
                  <a:solidFill>
                    <a:schemeClr val="bg1"/>
                  </a:solidFill>
                  <a:ea typeface="Calibri" panose="020F0502020204030204" pitchFamily="34" charset="0"/>
                  <a:cs typeface="Times New Roman" panose="02020603050405020304" pitchFamily="18" charset="0"/>
                </a:rPr>
                <a:t>There are now</a:t>
              </a:r>
            </a:p>
            <a:p>
              <a:pPr algn="ctr"/>
              <a:r>
                <a:rPr lang="en-US" sz="4400" dirty="0">
                  <a:solidFill>
                    <a:schemeClr val="bg1"/>
                  </a:solidFill>
                  <a:latin typeface="+mj-lt"/>
                  <a:ea typeface="Calibri" panose="020F0502020204030204" pitchFamily="34" charset="0"/>
                  <a:cs typeface="Times New Roman" panose="02020603050405020304" pitchFamily="18" charset="0"/>
                </a:rPr>
                <a:t>226 RECIPIENTS</a:t>
              </a:r>
            </a:p>
            <a:p>
              <a:pPr algn="ctr"/>
              <a:r>
                <a:rPr lang="en-US" sz="2000" dirty="0">
                  <a:solidFill>
                    <a:schemeClr val="bg1"/>
                  </a:solidFill>
                  <a:ea typeface="Calibri" panose="020F0502020204030204" pitchFamily="34" charset="0"/>
                  <a:cs typeface="Times New Roman" panose="02020603050405020304" pitchFamily="18" charset="0"/>
                </a:rPr>
                <a:t>of the Honorable</a:t>
              </a:r>
            </a:p>
            <a:p>
              <a:pPr algn="ctr"/>
              <a:r>
                <a:rPr lang="en-US" sz="3200" dirty="0">
                  <a:solidFill>
                    <a:schemeClr val="bg1"/>
                  </a:solidFill>
                  <a:latin typeface="+mj-lt"/>
                  <a:ea typeface="Calibri" panose="020F0502020204030204" pitchFamily="34" charset="0"/>
                  <a:cs typeface="Times New Roman" panose="02020603050405020304" pitchFamily="18" charset="0"/>
                </a:rPr>
                <a:t>Cornelius Amory Pugsley Awards</a:t>
              </a:r>
            </a:p>
            <a:p>
              <a:pPr algn="ctr"/>
              <a:endParaRPr lang="en-US" sz="2000" dirty="0">
                <a:solidFill>
                  <a:schemeClr val="bg1"/>
                </a:solidFill>
                <a:ea typeface="Calibri" panose="020F0502020204030204" pitchFamily="34" charset="0"/>
                <a:cs typeface="Times New Roman" panose="02020603050405020304" pitchFamily="18" charset="0"/>
              </a:endParaRPr>
            </a:p>
            <a:p>
              <a:pPr algn="ctr"/>
              <a:r>
                <a:rPr lang="en-US" sz="2000" dirty="0">
                  <a:solidFill>
                    <a:schemeClr val="bg1"/>
                  </a:solidFill>
                  <a:ea typeface="Calibri" panose="020F0502020204030204" pitchFamily="34" charset="0"/>
                  <a:cs typeface="Times New Roman" panose="02020603050405020304" pitchFamily="18" charset="0"/>
                </a:rPr>
                <a:t>Davey Tree salutes these heroes and others who work diligently to provide, protect, and enhance our nation’s greatest treasures: its natural resources.</a:t>
              </a:r>
            </a:p>
            <a:p>
              <a:pPr algn="ctr"/>
              <a:endParaRPr lang="en-US" sz="2000" dirty="0">
                <a:solidFill>
                  <a:schemeClr val="bg1"/>
                </a:solidFill>
                <a:cs typeface="Times New Roman" panose="02020603050405020304" pitchFamily="18" charset="0"/>
              </a:endParaRPr>
            </a:p>
            <a:p>
              <a:pPr algn="ctr"/>
              <a:r>
                <a:rPr lang="en-US" sz="2000" dirty="0">
                  <a:solidFill>
                    <a:schemeClr val="bg1"/>
                  </a:solidFill>
                </a:rPr>
                <a:t>To learn more about the recipients of the distinguished Pugsley Award visit </a:t>
              </a:r>
              <a:r>
                <a:rPr lang="en-US" sz="2000" u="sng" dirty="0">
                  <a:solidFill>
                    <a:srgbClr val="90E13F"/>
                  </a:solidFill>
                  <a:hlinkClick r:id="rId5">
                    <a:extLst>
                      <a:ext uri="{A12FA001-AC4F-418D-AE19-62706E023703}">
                        <ahyp:hlinkClr xmlns:ahyp="http://schemas.microsoft.com/office/drawing/2018/hyperlinkcolor" val="tx"/>
                      </a:ext>
                    </a:extLst>
                  </a:hlinkClick>
                </a:rPr>
                <a:t>http://www.aapra.org/pugsley-award</a:t>
              </a:r>
              <a:endParaRPr lang="en-US" sz="2000" dirty="0">
                <a:solidFill>
                  <a:srgbClr val="90E13F"/>
                </a:solidFill>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346588541"/>
      </p:ext>
    </p:extLst>
  </p:cSld>
  <p:clrMapOvr>
    <a:masterClrMapping/>
  </p:clrMapOvr>
  <p:transition spd="slow" advClick="0" advTm="8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1000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9445AD8F-D405-4646-BFF1-86A7A533161A}"/>
              </a:ext>
            </a:extLst>
          </p:cNvPr>
          <p:cNvPicPr>
            <a:picLocks noChangeAspect="1" noChangeArrowheads="1"/>
          </p:cNvPicPr>
          <p:nvPr/>
        </p:nvPicPr>
        <p:blipFill rotWithShape="1">
          <a:blip r:embed="rId2"/>
          <a:srcRect t="10630" b="10630"/>
          <a:stretch/>
        </p:blipFill>
        <p:spPr bwMode="auto">
          <a:xfrm>
            <a:off x="-1586" y="0"/>
            <a:ext cx="12193586"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object 3">
            <a:extLst>
              <a:ext uri="{FF2B5EF4-FFF2-40B4-BE49-F238E27FC236}">
                <a16:creationId xmlns:a16="http://schemas.microsoft.com/office/drawing/2014/main" id="{8106972E-3B13-45E9-ABB9-C1048E324DF5}"/>
              </a:ext>
            </a:extLst>
          </p:cNvPr>
          <p:cNvSpPr/>
          <p:nvPr/>
        </p:nvSpPr>
        <p:spPr>
          <a:xfrm>
            <a:off x="0" y="1251858"/>
            <a:ext cx="12192000" cy="5606142"/>
          </a:xfrm>
          <a:custGeom>
            <a:avLst/>
            <a:gdLst/>
            <a:ahLst/>
            <a:cxnLst/>
            <a:rect l="l" t="t" r="r" b="b"/>
            <a:pathLst>
              <a:path w="9572625" h="7772400">
                <a:moveTo>
                  <a:pt x="0" y="7772400"/>
                </a:moveTo>
                <a:lnTo>
                  <a:pt x="9572625" y="7772400"/>
                </a:lnTo>
                <a:lnTo>
                  <a:pt x="9572625" y="0"/>
                </a:lnTo>
                <a:lnTo>
                  <a:pt x="0" y="0"/>
                </a:lnTo>
                <a:lnTo>
                  <a:pt x="0" y="7772400"/>
                </a:lnTo>
                <a:close/>
              </a:path>
            </a:pathLst>
          </a:custGeom>
          <a:gradFill>
            <a:gsLst>
              <a:gs pos="0">
                <a:schemeClr val="tx1">
                  <a:lumMod val="85000"/>
                  <a:lumOff val="15000"/>
                  <a:alpha val="0"/>
                </a:schemeClr>
              </a:gs>
              <a:gs pos="100000">
                <a:schemeClr val="tx1">
                  <a:lumMod val="85000"/>
                  <a:lumOff val="15000"/>
                  <a:alpha val="88000"/>
                </a:schemeClr>
              </a:gs>
            </a:gsLst>
            <a:lin ang="5400000" scaled="1"/>
          </a:gradFill>
        </p:spPr>
        <p:txBody>
          <a:bodyPr wrap="square" lIns="0" tIns="0" rIns="0" bIns="0" rtlCol="0"/>
          <a:lstStyle/>
          <a:p>
            <a:endParaRPr dirty="0"/>
          </a:p>
        </p:txBody>
      </p:sp>
      <p:sp>
        <p:nvSpPr>
          <p:cNvPr id="2" name="Title 1">
            <a:extLst>
              <a:ext uri="{FF2B5EF4-FFF2-40B4-BE49-F238E27FC236}">
                <a16:creationId xmlns:a16="http://schemas.microsoft.com/office/drawing/2014/main" id="{ECE3065E-A058-4CF9-9D6D-32C2D412981E}"/>
              </a:ext>
            </a:extLst>
          </p:cNvPr>
          <p:cNvSpPr>
            <a:spLocks noGrp="1"/>
          </p:cNvSpPr>
          <p:nvPr>
            <p:ph type="title"/>
          </p:nvPr>
        </p:nvSpPr>
        <p:spPr>
          <a:xfrm>
            <a:off x="702232" y="3929743"/>
            <a:ext cx="6183598" cy="1600200"/>
          </a:xfrm>
        </p:spPr>
        <p:txBody>
          <a:bodyPr/>
          <a:lstStyle/>
          <a:p>
            <a:r>
              <a:rPr lang="en-US" dirty="0"/>
              <a:t>VISITED A STATE PARK IN IOWA? </a:t>
            </a:r>
          </a:p>
        </p:txBody>
      </p:sp>
      <p:sp>
        <p:nvSpPr>
          <p:cNvPr id="3" name="Text Placeholder 2">
            <a:extLst>
              <a:ext uri="{FF2B5EF4-FFF2-40B4-BE49-F238E27FC236}">
                <a16:creationId xmlns:a16="http://schemas.microsoft.com/office/drawing/2014/main" id="{EDE27AED-C327-49E5-950F-6D2475246346}"/>
              </a:ext>
            </a:extLst>
          </p:cNvPr>
          <p:cNvSpPr>
            <a:spLocks noGrp="1"/>
          </p:cNvSpPr>
          <p:nvPr>
            <p:ph type="body" sz="half" idx="2"/>
          </p:nvPr>
        </p:nvSpPr>
        <p:spPr>
          <a:xfrm>
            <a:off x="702232" y="5529943"/>
            <a:ext cx="6183598" cy="932403"/>
          </a:xfrm>
        </p:spPr>
        <p:txBody>
          <a:bodyPr>
            <a:normAutofit/>
          </a:bodyPr>
          <a:lstStyle/>
          <a:p>
            <a:pPr>
              <a:lnSpc>
                <a:spcPct val="100000"/>
              </a:lnSpc>
              <a:spcBef>
                <a:spcPts val="0"/>
              </a:spcBef>
            </a:pPr>
            <a:r>
              <a:rPr lang="en-US" sz="2400" dirty="0"/>
              <a:t>Thank Margo K. Frankel</a:t>
            </a:r>
          </a:p>
          <a:p>
            <a:pPr>
              <a:lnSpc>
                <a:spcPct val="100000"/>
              </a:lnSpc>
              <a:spcBef>
                <a:spcPts val="0"/>
              </a:spcBef>
            </a:pPr>
            <a:r>
              <a:rPr lang="en-US" sz="2000" b="1" dirty="0"/>
              <a:t>Pugsley Recipient 1932</a:t>
            </a:r>
          </a:p>
        </p:txBody>
      </p:sp>
    </p:spTree>
    <p:extLst>
      <p:ext uri="{BB962C8B-B14F-4D97-AF65-F5344CB8AC3E}">
        <p14:creationId xmlns:p14="http://schemas.microsoft.com/office/powerpoint/2010/main" val="2495872957"/>
      </p:ext>
    </p:extLst>
  </p:cSld>
  <p:clrMapOvr>
    <a:masterClrMapping/>
  </p:clrMapOvr>
  <p:transition spd="slow" advClick="0" advTm="8000">
    <p:push dir="u"/>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9445AD8F-D405-4646-BFF1-86A7A533161A}"/>
              </a:ext>
            </a:extLst>
          </p:cNvPr>
          <p:cNvPicPr>
            <a:picLocks noChangeAspect="1" noChangeArrowheads="1"/>
          </p:cNvPicPr>
          <p:nvPr/>
        </p:nvPicPr>
        <p:blipFill rotWithShape="1">
          <a:blip r:embed="rId2"/>
          <a:srcRect t="7030" b="17982"/>
          <a:stretch/>
        </p:blipFill>
        <p:spPr bwMode="auto">
          <a:xfrm>
            <a:off x="-1586" y="0"/>
            <a:ext cx="12193586"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object 3">
            <a:extLst>
              <a:ext uri="{FF2B5EF4-FFF2-40B4-BE49-F238E27FC236}">
                <a16:creationId xmlns:a16="http://schemas.microsoft.com/office/drawing/2014/main" id="{8106972E-3B13-45E9-ABB9-C1048E324DF5}"/>
              </a:ext>
            </a:extLst>
          </p:cNvPr>
          <p:cNvSpPr/>
          <p:nvPr/>
        </p:nvSpPr>
        <p:spPr>
          <a:xfrm>
            <a:off x="0" y="2565400"/>
            <a:ext cx="12192000" cy="4292600"/>
          </a:xfrm>
          <a:custGeom>
            <a:avLst/>
            <a:gdLst/>
            <a:ahLst/>
            <a:cxnLst/>
            <a:rect l="l" t="t" r="r" b="b"/>
            <a:pathLst>
              <a:path w="9572625" h="7772400">
                <a:moveTo>
                  <a:pt x="0" y="7772400"/>
                </a:moveTo>
                <a:lnTo>
                  <a:pt x="9572625" y="7772400"/>
                </a:lnTo>
                <a:lnTo>
                  <a:pt x="9572625" y="0"/>
                </a:lnTo>
                <a:lnTo>
                  <a:pt x="0" y="0"/>
                </a:lnTo>
                <a:lnTo>
                  <a:pt x="0" y="7772400"/>
                </a:lnTo>
                <a:close/>
              </a:path>
            </a:pathLst>
          </a:custGeom>
          <a:gradFill>
            <a:gsLst>
              <a:gs pos="0">
                <a:schemeClr val="tx1">
                  <a:lumMod val="85000"/>
                  <a:lumOff val="15000"/>
                  <a:alpha val="0"/>
                </a:schemeClr>
              </a:gs>
              <a:gs pos="100000">
                <a:schemeClr val="tx1">
                  <a:lumMod val="85000"/>
                  <a:lumOff val="15000"/>
                  <a:alpha val="61000"/>
                </a:schemeClr>
              </a:gs>
            </a:gsLst>
            <a:lin ang="5400000" scaled="1"/>
          </a:gradFill>
        </p:spPr>
        <p:txBody>
          <a:bodyPr wrap="square" lIns="0" tIns="0" rIns="0" bIns="0" rtlCol="0"/>
          <a:lstStyle/>
          <a:p>
            <a:endParaRPr dirty="0"/>
          </a:p>
        </p:txBody>
      </p:sp>
      <p:sp>
        <p:nvSpPr>
          <p:cNvPr id="2" name="Title 1">
            <a:extLst>
              <a:ext uri="{FF2B5EF4-FFF2-40B4-BE49-F238E27FC236}">
                <a16:creationId xmlns:a16="http://schemas.microsoft.com/office/drawing/2014/main" id="{ECE3065E-A058-4CF9-9D6D-32C2D412981E}"/>
              </a:ext>
            </a:extLst>
          </p:cNvPr>
          <p:cNvSpPr>
            <a:spLocks noGrp="1"/>
          </p:cNvSpPr>
          <p:nvPr>
            <p:ph type="title"/>
          </p:nvPr>
        </p:nvSpPr>
        <p:spPr>
          <a:xfrm>
            <a:off x="702232" y="3929743"/>
            <a:ext cx="6183598" cy="1600200"/>
          </a:xfrm>
        </p:spPr>
        <p:txBody>
          <a:bodyPr/>
          <a:lstStyle/>
          <a:p>
            <a:r>
              <a:rPr lang="en-US" dirty="0"/>
              <a:t>VISITED BAXTER STATE PARK IN MAINE?</a:t>
            </a:r>
          </a:p>
        </p:txBody>
      </p:sp>
      <p:sp>
        <p:nvSpPr>
          <p:cNvPr id="3" name="Text Placeholder 2">
            <a:extLst>
              <a:ext uri="{FF2B5EF4-FFF2-40B4-BE49-F238E27FC236}">
                <a16:creationId xmlns:a16="http://schemas.microsoft.com/office/drawing/2014/main" id="{EDE27AED-C327-49E5-950F-6D2475246346}"/>
              </a:ext>
            </a:extLst>
          </p:cNvPr>
          <p:cNvSpPr>
            <a:spLocks noGrp="1"/>
          </p:cNvSpPr>
          <p:nvPr>
            <p:ph type="body" sz="half" idx="2"/>
          </p:nvPr>
        </p:nvSpPr>
        <p:spPr>
          <a:xfrm>
            <a:off x="702232" y="5529943"/>
            <a:ext cx="6183598" cy="958780"/>
          </a:xfrm>
        </p:spPr>
        <p:txBody>
          <a:bodyPr>
            <a:normAutofit/>
          </a:bodyPr>
          <a:lstStyle/>
          <a:p>
            <a:pPr>
              <a:lnSpc>
                <a:spcPct val="100000"/>
              </a:lnSpc>
              <a:spcBef>
                <a:spcPts val="0"/>
              </a:spcBef>
            </a:pPr>
            <a:r>
              <a:rPr lang="en-US" sz="2400" dirty="0"/>
              <a:t>Thank Percival Proctor Baxter</a:t>
            </a:r>
          </a:p>
          <a:p>
            <a:pPr>
              <a:lnSpc>
                <a:spcPct val="100000"/>
              </a:lnSpc>
              <a:spcBef>
                <a:spcPts val="0"/>
              </a:spcBef>
            </a:pPr>
            <a:r>
              <a:rPr lang="en-US" sz="2000" b="1" dirty="0"/>
              <a:t>Pugsley Recipient 1932</a:t>
            </a:r>
          </a:p>
        </p:txBody>
      </p:sp>
    </p:spTree>
    <p:extLst>
      <p:ext uri="{BB962C8B-B14F-4D97-AF65-F5344CB8AC3E}">
        <p14:creationId xmlns:p14="http://schemas.microsoft.com/office/powerpoint/2010/main" val="1450038775"/>
      </p:ext>
    </p:extLst>
  </p:cSld>
  <p:clrMapOvr>
    <a:masterClrMapping/>
  </p:clrMapOvr>
  <p:transition spd="slow" advClick="0" advTm="8000">
    <p:push dir="u"/>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9445AD8F-D405-4646-BFF1-86A7A533161A}"/>
              </a:ext>
            </a:extLst>
          </p:cNvPr>
          <p:cNvPicPr>
            <a:picLocks noChangeAspect="1" noChangeArrowheads="1"/>
          </p:cNvPicPr>
          <p:nvPr/>
        </p:nvPicPr>
        <p:blipFill rotWithShape="1">
          <a:blip r:embed="rId2"/>
          <a:srcRect l="-12" r="8304"/>
          <a:stretch/>
        </p:blipFill>
        <p:spPr bwMode="auto">
          <a:xfrm flipH="1">
            <a:off x="-1587" y="0"/>
            <a:ext cx="12193588"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object 3">
            <a:extLst>
              <a:ext uri="{FF2B5EF4-FFF2-40B4-BE49-F238E27FC236}">
                <a16:creationId xmlns:a16="http://schemas.microsoft.com/office/drawing/2014/main" id="{8106972E-3B13-45E9-ABB9-C1048E324DF5}"/>
              </a:ext>
            </a:extLst>
          </p:cNvPr>
          <p:cNvSpPr/>
          <p:nvPr/>
        </p:nvSpPr>
        <p:spPr>
          <a:xfrm>
            <a:off x="0" y="1251858"/>
            <a:ext cx="12192000" cy="5606142"/>
          </a:xfrm>
          <a:custGeom>
            <a:avLst/>
            <a:gdLst/>
            <a:ahLst/>
            <a:cxnLst/>
            <a:rect l="l" t="t" r="r" b="b"/>
            <a:pathLst>
              <a:path w="9572625" h="7772400">
                <a:moveTo>
                  <a:pt x="0" y="7772400"/>
                </a:moveTo>
                <a:lnTo>
                  <a:pt x="9572625" y="7772400"/>
                </a:lnTo>
                <a:lnTo>
                  <a:pt x="9572625" y="0"/>
                </a:lnTo>
                <a:lnTo>
                  <a:pt x="0" y="0"/>
                </a:lnTo>
                <a:lnTo>
                  <a:pt x="0" y="7772400"/>
                </a:lnTo>
                <a:close/>
              </a:path>
            </a:pathLst>
          </a:custGeom>
          <a:gradFill>
            <a:gsLst>
              <a:gs pos="0">
                <a:schemeClr val="tx1">
                  <a:lumMod val="85000"/>
                  <a:lumOff val="15000"/>
                  <a:alpha val="0"/>
                </a:schemeClr>
              </a:gs>
              <a:gs pos="100000">
                <a:schemeClr val="tx1">
                  <a:lumMod val="85000"/>
                  <a:lumOff val="15000"/>
                  <a:alpha val="88000"/>
                </a:schemeClr>
              </a:gs>
            </a:gsLst>
            <a:lin ang="5400000" scaled="1"/>
          </a:gradFill>
        </p:spPr>
        <p:txBody>
          <a:bodyPr wrap="square" lIns="0" tIns="0" rIns="0" bIns="0" rtlCol="0"/>
          <a:lstStyle/>
          <a:p>
            <a:endParaRPr dirty="0"/>
          </a:p>
        </p:txBody>
      </p:sp>
      <p:sp>
        <p:nvSpPr>
          <p:cNvPr id="2" name="Title 1">
            <a:extLst>
              <a:ext uri="{FF2B5EF4-FFF2-40B4-BE49-F238E27FC236}">
                <a16:creationId xmlns:a16="http://schemas.microsoft.com/office/drawing/2014/main" id="{ECE3065E-A058-4CF9-9D6D-32C2D412981E}"/>
              </a:ext>
            </a:extLst>
          </p:cNvPr>
          <p:cNvSpPr>
            <a:spLocks noGrp="1"/>
          </p:cNvSpPr>
          <p:nvPr>
            <p:ph type="title"/>
          </p:nvPr>
        </p:nvSpPr>
        <p:spPr>
          <a:xfrm>
            <a:off x="702232" y="3929743"/>
            <a:ext cx="5786491" cy="1600200"/>
          </a:xfrm>
        </p:spPr>
        <p:txBody>
          <a:bodyPr/>
          <a:lstStyle/>
          <a:p>
            <a:r>
              <a:rPr lang="en-US" dirty="0"/>
              <a:t>VISITED THE CHILDREN’S ZOO IN LINCOLN PARK?</a:t>
            </a:r>
          </a:p>
        </p:txBody>
      </p:sp>
      <p:sp>
        <p:nvSpPr>
          <p:cNvPr id="3" name="Text Placeholder 2">
            <a:extLst>
              <a:ext uri="{FF2B5EF4-FFF2-40B4-BE49-F238E27FC236}">
                <a16:creationId xmlns:a16="http://schemas.microsoft.com/office/drawing/2014/main" id="{EDE27AED-C327-49E5-950F-6D2475246346}"/>
              </a:ext>
            </a:extLst>
          </p:cNvPr>
          <p:cNvSpPr>
            <a:spLocks noGrp="1"/>
          </p:cNvSpPr>
          <p:nvPr>
            <p:ph type="body" sz="half" idx="2"/>
          </p:nvPr>
        </p:nvSpPr>
        <p:spPr>
          <a:xfrm>
            <a:off x="702232" y="5529943"/>
            <a:ext cx="6183598" cy="879649"/>
          </a:xfrm>
        </p:spPr>
        <p:txBody>
          <a:bodyPr>
            <a:normAutofit/>
          </a:bodyPr>
          <a:lstStyle/>
          <a:p>
            <a:pPr>
              <a:lnSpc>
                <a:spcPct val="100000"/>
              </a:lnSpc>
              <a:spcBef>
                <a:spcPts val="0"/>
              </a:spcBef>
            </a:pPr>
            <a:r>
              <a:rPr lang="en-US" sz="2400" dirty="0"/>
              <a:t>Thank Daniel L. Flaherty</a:t>
            </a:r>
          </a:p>
          <a:p>
            <a:pPr>
              <a:lnSpc>
                <a:spcPct val="100000"/>
              </a:lnSpc>
              <a:spcBef>
                <a:spcPts val="0"/>
              </a:spcBef>
            </a:pPr>
            <a:r>
              <a:rPr lang="en-US" sz="2000" b="1" dirty="0"/>
              <a:t>Pugsley Recipient 1964</a:t>
            </a:r>
          </a:p>
        </p:txBody>
      </p:sp>
    </p:spTree>
    <p:extLst>
      <p:ext uri="{BB962C8B-B14F-4D97-AF65-F5344CB8AC3E}">
        <p14:creationId xmlns:p14="http://schemas.microsoft.com/office/powerpoint/2010/main" val="2917236004"/>
      </p:ext>
    </p:extLst>
  </p:cSld>
  <p:clrMapOvr>
    <a:masterClrMapping/>
  </p:clrMapOvr>
  <p:transition spd="slow" advClick="0" advTm="8000">
    <p:push dir="u"/>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362D4E6-8553-4F1B-85D8-3F0D2FA072C3}"/>
              </a:ext>
            </a:extLst>
          </p:cNvPr>
          <p:cNvPicPr>
            <a:picLocks noChangeAspect="1" noChangeArrowheads="1"/>
          </p:cNvPicPr>
          <p:nvPr/>
        </p:nvPicPr>
        <p:blipFill rotWithShape="1">
          <a:blip r:embed="rId2"/>
          <a:srcRect t="1652" b="1397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object 3">
            <a:extLst>
              <a:ext uri="{FF2B5EF4-FFF2-40B4-BE49-F238E27FC236}">
                <a16:creationId xmlns:a16="http://schemas.microsoft.com/office/drawing/2014/main" id="{9E801618-A818-43F7-8B20-5F5A3EF73BD9}"/>
              </a:ext>
            </a:extLst>
          </p:cNvPr>
          <p:cNvSpPr/>
          <p:nvPr/>
        </p:nvSpPr>
        <p:spPr>
          <a:xfrm>
            <a:off x="0" y="1251858"/>
            <a:ext cx="12192000" cy="5606142"/>
          </a:xfrm>
          <a:custGeom>
            <a:avLst/>
            <a:gdLst/>
            <a:ahLst/>
            <a:cxnLst/>
            <a:rect l="l" t="t" r="r" b="b"/>
            <a:pathLst>
              <a:path w="9572625" h="7772400">
                <a:moveTo>
                  <a:pt x="0" y="7772400"/>
                </a:moveTo>
                <a:lnTo>
                  <a:pt x="9572625" y="7772400"/>
                </a:lnTo>
                <a:lnTo>
                  <a:pt x="9572625" y="0"/>
                </a:lnTo>
                <a:lnTo>
                  <a:pt x="0" y="0"/>
                </a:lnTo>
                <a:lnTo>
                  <a:pt x="0" y="7772400"/>
                </a:lnTo>
                <a:close/>
              </a:path>
            </a:pathLst>
          </a:custGeom>
          <a:gradFill>
            <a:gsLst>
              <a:gs pos="0">
                <a:schemeClr val="tx1">
                  <a:lumMod val="85000"/>
                  <a:lumOff val="15000"/>
                  <a:alpha val="0"/>
                </a:schemeClr>
              </a:gs>
              <a:gs pos="100000">
                <a:schemeClr val="tx1">
                  <a:lumMod val="85000"/>
                  <a:lumOff val="15000"/>
                  <a:alpha val="75000"/>
                </a:schemeClr>
              </a:gs>
            </a:gsLst>
            <a:lin ang="5400000" scaled="1"/>
          </a:gradFill>
        </p:spPr>
        <p:txBody>
          <a:bodyPr wrap="square" lIns="0" tIns="0" rIns="0" bIns="0" rtlCol="0"/>
          <a:lstStyle/>
          <a:p>
            <a:endParaRPr dirty="0"/>
          </a:p>
        </p:txBody>
      </p:sp>
      <p:sp>
        <p:nvSpPr>
          <p:cNvPr id="2" name="Title 1">
            <a:extLst>
              <a:ext uri="{FF2B5EF4-FFF2-40B4-BE49-F238E27FC236}">
                <a16:creationId xmlns:a16="http://schemas.microsoft.com/office/drawing/2014/main" id="{ECE3065E-A058-4CF9-9D6D-32C2D412981E}"/>
              </a:ext>
            </a:extLst>
          </p:cNvPr>
          <p:cNvSpPr>
            <a:spLocks noGrp="1"/>
          </p:cNvSpPr>
          <p:nvPr>
            <p:ph type="title"/>
          </p:nvPr>
        </p:nvSpPr>
        <p:spPr>
          <a:xfrm>
            <a:off x="702231" y="3929743"/>
            <a:ext cx="6357991" cy="1600200"/>
          </a:xfrm>
        </p:spPr>
        <p:txBody>
          <a:bodyPr/>
          <a:lstStyle/>
          <a:p>
            <a:r>
              <a:rPr lang="en-US" dirty="0"/>
              <a:t>VISITED ONE OF OUR NATIONAL PARKS?</a:t>
            </a:r>
          </a:p>
        </p:txBody>
      </p:sp>
      <p:sp>
        <p:nvSpPr>
          <p:cNvPr id="3" name="Text Placeholder 2">
            <a:extLst>
              <a:ext uri="{FF2B5EF4-FFF2-40B4-BE49-F238E27FC236}">
                <a16:creationId xmlns:a16="http://schemas.microsoft.com/office/drawing/2014/main" id="{EDE27AED-C327-49E5-950F-6D2475246346}"/>
              </a:ext>
            </a:extLst>
          </p:cNvPr>
          <p:cNvSpPr>
            <a:spLocks noGrp="1"/>
          </p:cNvSpPr>
          <p:nvPr>
            <p:ph type="body" sz="half" idx="2"/>
          </p:nvPr>
        </p:nvSpPr>
        <p:spPr>
          <a:xfrm>
            <a:off x="702232" y="5529943"/>
            <a:ext cx="6183598" cy="870857"/>
          </a:xfrm>
        </p:spPr>
        <p:txBody>
          <a:bodyPr>
            <a:normAutofit/>
          </a:bodyPr>
          <a:lstStyle/>
          <a:p>
            <a:pPr>
              <a:lnSpc>
                <a:spcPct val="100000"/>
              </a:lnSpc>
              <a:spcBef>
                <a:spcPts val="0"/>
              </a:spcBef>
            </a:pPr>
            <a:r>
              <a:rPr lang="en-US" sz="2400" dirty="0"/>
              <a:t>Thank Stephen T. Mather</a:t>
            </a:r>
          </a:p>
          <a:p>
            <a:pPr>
              <a:lnSpc>
                <a:spcPct val="100000"/>
              </a:lnSpc>
              <a:spcBef>
                <a:spcPts val="0"/>
              </a:spcBef>
            </a:pPr>
            <a:r>
              <a:rPr lang="en-US" sz="2000" b="1" dirty="0"/>
              <a:t>Pugsley Recipient 1928</a:t>
            </a:r>
          </a:p>
        </p:txBody>
      </p:sp>
    </p:spTree>
    <p:extLst>
      <p:ext uri="{BB962C8B-B14F-4D97-AF65-F5344CB8AC3E}">
        <p14:creationId xmlns:p14="http://schemas.microsoft.com/office/powerpoint/2010/main" val="1888045681"/>
      </p:ext>
    </p:extLst>
  </p:cSld>
  <p:clrMapOvr>
    <a:masterClrMapping/>
  </p:clrMapOvr>
  <p:transition spd="slow" advClick="0" advTm="8000">
    <p:push dir="u"/>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9445AD8F-D405-4646-BFF1-86A7A533161A}"/>
              </a:ext>
            </a:extLst>
          </p:cNvPr>
          <p:cNvPicPr>
            <a:picLocks noChangeAspect="1" noChangeArrowheads="1"/>
          </p:cNvPicPr>
          <p:nvPr/>
        </p:nvPicPr>
        <p:blipFill rotWithShape="1">
          <a:blip r:embed="rId2"/>
          <a:srcRect t="5156" b="10458"/>
          <a:stretch/>
        </p:blipFill>
        <p:spPr bwMode="auto">
          <a:xfrm>
            <a:off x="-1586" y="0"/>
            <a:ext cx="12193586"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object 3">
            <a:extLst>
              <a:ext uri="{FF2B5EF4-FFF2-40B4-BE49-F238E27FC236}">
                <a16:creationId xmlns:a16="http://schemas.microsoft.com/office/drawing/2014/main" id="{8106972E-3B13-45E9-ABB9-C1048E324DF5}"/>
              </a:ext>
            </a:extLst>
          </p:cNvPr>
          <p:cNvSpPr/>
          <p:nvPr/>
        </p:nvSpPr>
        <p:spPr>
          <a:xfrm>
            <a:off x="0" y="2273300"/>
            <a:ext cx="12192000" cy="4584700"/>
          </a:xfrm>
          <a:custGeom>
            <a:avLst/>
            <a:gdLst/>
            <a:ahLst/>
            <a:cxnLst/>
            <a:rect l="l" t="t" r="r" b="b"/>
            <a:pathLst>
              <a:path w="9572625" h="7772400">
                <a:moveTo>
                  <a:pt x="0" y="7772400"/>
                </a:moveTo>
                <a:lnTo>
                  <a:pt x="9572625" y="7772400"/>
                </a:lnTo>
                <a:lnTo>
                  <a:pt x="9572625" y="0"/>
                </a:lnTo>
                <a:lnTo>
                  <a:pt x="0" y="0"/>
                </a:lnTo>
                <a:lnTo>
                  <a:pt x="0" y="7772400"/>
                </a:lnTo>
                <a:close/>
              </a:path>
            </a:pathLst>
          </a:custGeom>
          <a:gradFill>
            <a:gsLst>
              <a:gs pos="0">
                <a:schemeClr val="tx1">
                  <a:lumMod val="85000"/>
                  <a:lumOff val="15000"/>
                  <a:alpha val="0"/>
                </a:schemeClr>
              </a:gs>
              <a:gs pos="100000">
                <a:schemeClr val="tx1">
                  <a:lumMod val="85000"/>
                  <a:lumOff val="15000"/>
                  <a:alpha val="88000"/>
                </a:schemeClr>
              </a:gs>
            </a:gsLst>
            <a:lin ang="5400000" scaled="1"/>
          </a:gradFill>
        </p:spPr>
        <p:txBody>
          <a:bodyPr wrap="square" lIns="0" tIns="0" rIns="0" bIns="0" rtlCol="0"/>
          <a:lstStyle/>
          <a:p>
            <a:endParaRPr dirty="0"/>
          </a:p>
        </p:txBody>
      </p:sp>
      <p:sp>
        <p:nvSpPr>
          <p:cNvPr id="2" name="Title 1">
            <a:extLst>
              <a:ext uri="{FF2B5EF4-FFF2-40B4-BE49-F238E27FC236}">
                <a16:creationId xmlns:a16="http://schemas.microsoft.com/office/drawing/2014/main" id="{ECE3065E-A058-4CF9-9D6D-32C2D412981E}"/>
              </a:ext>
            </a:extLst>
          </p:cNvPr>
          <p:cNvSpPr>
            <a:spLocks noGrp="1"/>
          </p:cNvSpPr>
          <p:nvPr>
            <p:ph type="title"/>
          </p:nvPr>
        </p:nvSpPr>
        <p:spPr>
          <a:xfrm>
            <a:off x="702232" y="3929743"/>
            <a:ext cx="5109483" cy="1600200"/>
          </a:xfrm>
        </p:spPr>
        <p:txBody>
          <a:bodyPr/>
          <a:lstStyle/>
          <a:p>
            <a:r>
              <a:rPr lang="en-US" dirty="0"/>
              <a:t>RIDDEN ON A BIKE TRAIL IN MINNEAPOLIS?</a:t>
            </a:r>
          </a:p>
        </p:txBody>
      </p:sp>
      <p:sp>
        <p:nvSpPr>
          <p:cNvPr id="3" name="Text Placeholder 2">
            <a:extLst>
              <a:ext uri="{FF2B5EF4-FFF2-40B4-BE49-F238E27FC236}">
                <a16:creationId xmlns:a16="http://schemas.microsoft.com/office/drawing/2014/main" id="{EDE27AED-C327-49E5-950F-6D2475246346}"/>
              </a:ext>
            </a:extLst>
          </p:cNvPr>
          <p:cNvSpPr>
            <a:spLocks noGrp="1"/>
          </p:cNvSpPr>
          <p:nvPr>
            <p:ph type="body" sz="half" idx="2"/>
          </p:nvPr>
        </p:nvSpPr>
        <p:spPr>
          <a:xfrm>
            <a:off x="702232" y="5529943"/>
            <a:ext cx="6183598" cy="941195"/>
          </a:xfrm>
        </p:spPr>
        <p:txBody>
          <a:bodyPr>
            <a:normAutofit/>
          </a:bodyPr>
          <a:lstStyle/>
          <a:p>
            <a:pPr>
              <a:lnSpc>
                <a:spcPct val="100000"/>
              </a:lnSpc>
              <a:spcBef>
                <a:spcPts val="0"/>
              </a:spcBef>
            </a:pPr>
            <a:r>
              <a:rPr lang="en-US" sz="2400" dirty="0"/>
              <a:t>Thank Robert Ruhe</a:t>
            </a:r>
          </a:p>
          <a:p>
            <a:pPr>
              <a:lnSpc>
                <a:spcPct val="100000"/>
              </a:lnSpc>
              <a:spcBef>
                <a:spcPts val="0"/>
              </a:spcBef>
            </a:pPr>
            <a:r>
              <a:rPr lang="en-US" sz="2000" b="1" dirty="0"/>
              <a:t>Pugsley Recipient 1970</a:t>
            </a:r>
          </a:p>
        </p:txBody>
      </p:sp>
    </p:spTree>
    <p:extLst>
      <p:ext uri="{BB962C8B-B14F-4D97-AF65-F5344CB8AC3E}">
        <p14:creationId xmlns:p14="http://schemas.microsoft.com/office/powerpoint/2010/main" val="3591755125"/>
      </p:ext>
    </p:extLst>
  </p:cSld>
  <p:clrMapOvr>
    <a:masterClrMapping/>
  </p:clrMapOvr>
  <p:transition spd="slow" advClick="0" advTm="8000">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5D76D60-4BB2-4769-861B-C1C0574AA95D}"/>
              </a:ext>
            </a:extLst>
          </p:cNvPr>
          <p:cNvGrpSpPr/>
          <p:nvPr/>
        </p:nvGrpSpPr>
        <p:grpSpPr>
          <a:xfrm>
            <a:off x="694414" y="4105111"/>
            <a:ext cx="10809428" cy="156758"/>
            <a:chOff x="694414" y="4105111"/>
            <a:chExt cx="10809428" cy="156758"/>
          </a:xfrm>
        </p:grpSpPr>
        <p:grpSp>
          <p:nvGrpSpPr>
            <p:cNvPr id="139" name="Group 138">
              <a:extLst>
                <a:ext uri="{FF2B5EF4-FFF2-40B4-BE49-F238E27FC236}">
                  <a16:creationId xmlns:a16="http://schemas.microsoft.com/office/drawing/2014/main" id="{AD05C454-A4F7-4D17-B32C-E38F9003AA8F}"/>
                </a:ext>
              </a:extLst>
            </p:cNvPr>
            <p:cNvGrpSpPr/>
            <p:nvPr/>
          </p:nvGrpSpPr>
          <p:grpSpPr>
            <a:xfrm>
              <a:off x="694414" y="4105111"/>
              <a:ext cx="10809428" cy="156758"/>
              <a:chOff x="694414" y="4105111"/>
              <a:chExt cx="10809428" cy="156758"/>
            </a:xfrm>
            <a:effectLst>
              <a:outerShdw blurRad="190500" dist="76200" dir="2700000" algn="tl" rotWithShape="0">
                <a:prstClr val="black">
                  <a:alpha val="30000"/>
                </a:prstClr>
              </a:outerShdw>
            </a:effectLst>
          </p:grpSpPr>
          <p:cxnSp>
            <p:nvCxnSpPr>
              <p:cNvPr id="12" name="Straight Connector 11">
                <a:extLst>
                  <a:ext uri="{FF2B5EF4-FFF2-40B4-BE49-F238E27FC236}">
                    <a16:creationId xmlns:a16="http://schemas.microsoft.com/office/drawing/2014/main" id="{81DC76AE-E84B-424B-93FC-243CB3F779FC}"/>
                  </a:ext>
                </a:extLst>
              </p:cNvPr>
              <p:cNvCxnSpPr>
                <a:cxnSpLocks/>
              </p:cNvCxnSpPr>
              <p:nvPr/>
            </p:nvCxnSpPr>
            <p:spPr>
              <a:xfrm flipV="1">
                <a:off x="702232" y="4169637"/>
                <a:ext cx="10795354" cy="22997"/>
              </a:xfrm>
              <a:prstGeom prst="line">
                <a:avLst/>
              </a:prstGeom>
              <a:ln w="12700">
                <a:solidFill>
                  <a:srgbClr val="41AD49"/>
                </a:solidFill>
              </a:ln>
              <a:effectLst/>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BB2C7A18-D45F-4E8D-B8D1-30467A66B262}"/>
                  </a:ext>
                </a:extLst>
              </p:cNvPr>
              <p:cNvSpPr>
                <a:spLocks noChangeAspect="1"/>
              </p:cNvSpPr>
              <p:nvPr/>
            </p:nvSpPr>
            <p:spPr>
              <a:xfrm>
                <a:off x="694414" y="4123399"/>
                <a:ext cx="138470" cy="138470"/>
              </a:xfrm>
              <a:prstGeom prst="ellipse">
                <a:avLst/>
              </a:prstGeom>
              <a:solidFill>
                <a:srgbClr val="41AD49"/>
              </a:solidFill>
              <a:ln>
                <a:solidFill>
                  <a:srgbClr val="41AD49"/>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39" name="Oval 38">
                <a:extLst>
                  <a:ext uri="{FF2B5EF4-FFF2-40B4-BE49-F238E27FC236}">
                    <a16:creationId xmlns:a16="http://schemas.microsoft.com/office/drawing/2014/main" id="{DE78B8CB-D2A8-4181-B8A7-4F13A52CE923}"/>
                  </a:ext>
                </a:extLst>
              </p:cNvPr>
              <p:cNvSpPr>
                <a:spLocks noChangeAspect="1"/>
              </p:cNvSpPr>
              <p:nvPr/>
            </p:nvSpPr>
            <p:spPr>
              <a:xfrm>
                <a:off x="1898433" y="4123399"/>
                <a:ext cx="138470" cy="138470"/>
              </a:xfrm>
              <a:prstGeom prst="ellipse">
                <a:avLst/>
              </a:prstGeom>
              <a:solidFill>
                <a:srgbClr val="41AD4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35" name="Oval 34">
                <a:extLst>
                  <a:ext uri="{FF2B5EF4-FFF2-40B4-BE49-F238E27FC236}">
                    <a16:creationId xmlns:a16="http://schemas.microsoft.com/office/drawing/2014/main" id="{1E58F6ED-852E-4EFE-870C-D71E76FA359F}"/>
                  </a:ext>
                </a:extLst>
              </p:cNvPr>
              <p:cNvSpPr>
                <a:spLocks noChangeAspect="1"/>
              </p:cNvSpPr>
              <p:nvPr/>
            </p:nvSpPr>
            <p:spPr>
              <a:xfrm>
                <a:off x="3162419" y="4123399"/>
                <a:ext cx="138470" cy="138470"/>
              </a:xfrm>
              <a:prstGeom prst="ellipse">
                <a:avLst/>
              </a:prstGeom>
              <a:solidFill>
                <a:srgbClr val="41AD4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36" name="Oval 35">
                <a:extLst>
                  <a:ext uri="{FF2B5EF4-FFF2-40B4-BE49-F238E27FC236}">
                    <a16:creationId xmlns:a16="http://schemas.microsoft.com/office/drawing/2014/main" id="{3C754BA5-CE3B-492D-9D17-4967570AC703}"/>
                  </a:ext>
                </a:extLst>
              </p:cNvPr>
              <p:cNvSpPr>
                <a:spLocks noChangeAspect="1"/>
              </p:cNvSpPr>
              <p:nvPr/>
            </p:nvSpPr>
            <p:spPr>
              <a:xfrm>
                <a:off x="3802032" y="4123399"/>
                <a:ext cx="138470" cy="138470"/>
              </a:xfrm>
              <a:prstGeom prst="ellipse">
                <a:avLst/>
              </a:prstGeom>
              <a:solidFill>
                <a:srgbClr val="41AD4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43" name="Oval 42">
                <a:extLst>
                  <a:ext uri="{FF2B5EF4-FFF2-40B4-BE49-F238E27FC236}">
                    <a16:creationId xmlns:a16="http://schemas.microsoft.com/office/drawing/2014/main" id="{6D533EC1-F55B-438B-89A1-6FB5D5221609}"/>
                  </a:ext>
                </a:extLst>
              </p:cNvPr>
              <p:cNvSpPr>
                <a:spLocks noChangeAspect="1"/>
              </p:cNvSpPr>
              <p:nvPr/>
            </p:nvSpPr>
            <p:spPr>
              <a:xfrm>
                <a:off x="5076475" y="4123399"/>
                <a:ext cx="138470" cy="138470"/>
              </a:xfrm>
              <a:prstGeom prst="ellipse">
                <a:avLst/>
              </a:prstGeom>
              <a:solidFill>
                <a:srgbClr val="41AD4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44" name="Oval 43">
                <a:extLst>
                  <a:ext uri="{FF2B5EF4-FFF2-40B4-BE49-F238E27FC236}">
                    <a16:creationId xmlns:a16="http://schemas.microsoft.com/office/drawing/2014/main" id="{1BE7FED9-00DF-4AF4-AB97-10F461FD71E1}"/>
                  </a:ext>
                </a:extLst>
              </p:cNvPr>
              <p:cNvSpPr>
                <a:spLocks noChangeAspect="1"/>
              </p:cNvSpPr>
              <p:nvPr/>
            </p:nvSpPr>
            <p:spPr>
              <a:xfrm>
                <a:off x="5716088" y="4123399"/>
                <a:ext cx="138470" cy="138470"/>
              </a:xfrm>
              <a:prstGeom prst="ellipse">
                <a:avLst/>
              </a:prstGeom>
              <a:solidFill>
                <a:srgbClr val="41AD4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51" name="Oval 50">
                <a:extLst>
                  <a:ext uri="{FF2B5EF4-FFF2-40B4-BE49-F238E27FC236}">
                    <a16:creationId xmlns:a16="http://schemas.microsoft.com/office/drawing/2014/main" id="{F8A24156-1E79-444C-B850-C10CB91848B7}"/>
                  </a:ext>
                </a:extLst>
              </p:cNvPr>
              <p:cNvSpPr>
                <a:spLocks noChangeAspect="1"/>
              </p:cNvSpPr>
              <p:nvPr/>
            </p:nvSpPr>
            <p:spPr>
              <a:xfrm>
                <a:off x="7020975" y="4114255"/>
                <a:ext cx="138470" cy="138470"/>
              </a:xfrm>
              <a:prstGeom prst="ellipse">
                <a:avLst/>
              </a:prstGeom>
              <a:solidFill>
                <a:srgbClr val="41AD4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65" name="Oval 64">
                <a:extLst>
                  <a:ext uri="{FF2B5EF4-FFF2-40B4-BE49-F238E27FC236}">
                    <a16:creationId xmlns:a16="http://schemas.microsoft.com/office/drawing/2014/main" id="{7D52F192-ED15-4A46-9AF6-A683EDE7D2DD}"/>
                  </a:ext>
                </a:extLst>
              </p:cNvPr>
              <p:cNvSpPr>
                <a:spLocks noChangeAspect="1"/>
              </p:cNvSpPr>
              <p:nvPr/>
            </p:nvSpPr>
            <p:spPr>
              <a:xfrm>
                <a:off x="8433085" y="4114255"/>
                <a:ext cx="138470" cy="138470"/>
              </a:xfrm>
              <a:prstGeom prst="ellipse">
                <a:avLst/>
              </a:prstGeom>
              <a:solidFill>
                <a:srgbClr val="41AD4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66" name="Oval 65">
                <a:extLst>
                  <a:ext uri="{FF2B5EF4-FFF2-40B4-BE49-F238E27FC236}">
                    <a16:creationId xmlns:a16="http://schemas.microsoft.com/office/drawing/2014/main" id="{F7FB45E2-B0D9-4532-B3C8-A78D3F25C2D7}"/>
                  </a:ext>
                </a:extLst>
              </p:cNvPr>
              <p:cNvSpPr>
                <a:spLocks noChangeAspect="1"/>
              </p:cNvSpPr>
              <p:nvPr/>
            </p:nvSpPr>
            <p:spPr>
              <a:xfrm>
                <a:off x="9072698" y="4114255"/>
                <a:ext cx="138470" cy="138470"/>
              </a:xfrm>
              <a:prstGeom prst="ellipse">
                <a:avLst/>
              </a:prstGeom>
              <a:solidFill>
                <a:srgbClr val="41AD4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97" name="Oval 96">
                <a:extLst>
                  <a:ext uri="{FF2B5EF4-FFF2-40B4-BE49-F238E27FC236}">
                    <a16:creationId xmlns:a16="http://schemas.microsoft.com/office/drawing/2014/main" id="{1CBE5D08-EDA1-4301-9E19-0DA22F5BD64F}"/>
                  </a:ext>
                </a:extLst>
              </p:cNvPr>
              <p:cNvSpPr>
                <a:spLocks noChangeAspect="1"/>
              </p:cNvSpPr>
              <p:nvPr/>
            </p:nvSpPr>
            <p:spPr>
              <a:xfrm>
                <a:off x="11365372" y="4105111"/>
                <a:ext cx="138470" cy="138470"/>
              </a:xfrm>
              <a:prstGeom prst="ellipse">
                <a:avLst/>
              </a:prstGeom>
              <a:solidFill>
                <a:srgbClr val="41AD49"/>
              </a:solidFill>
              <a:ln>
                <a:solidFill>
                  <a:srgbClr val="41AD49"/>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grpSp>
        <p:sp>
          <p:nvSpPr>
            <p:cNvPr id="56" name="Oval 55">
              <a:extLst>
                <a:ext uri="{FF2B5EF4-FFF2-40B4-BE49-F238E27FC236}">
                  <a16:creationId xmlns:a16="http://schemas.microsoft.com/office/drawing/2014/main" id="{4CFF8CC2-8C49-4109-9FBC-C39B0962B22A}"/>
                </a:ext>
              </a:extLst>
            </p:cNvPr>
            <p:cNvSpPr>
              <a:spLocks noChangeAspect="1"/>
            </p:cNvSpPr>
            <p:nvPr/>
          </p:nvSpPr>
          <p:spPr>
            <a:xfrm>
              <a:off x="7744379" y="4123399"/>
              <a:ext cx="138470" cy="138470"/>
            </a:xfrm>
            <a:prstGeom prst="ellipse">
              <a:avLst/>
            </a:prstGeom>
            <a:solidFill>
              <a:srgbClr val="41AD49"/>
            </a:solidFill>
            <a:ln>
              <a:noFill/>
            </a:ln>
            <a:effectLst>
              <a:outerShdw blurRad="1905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grpSp>
      <p:sp>
        <p:nvSpPr>
          <p:cNvPr id="57" name="Oval 56">
            <a:extLst>
              <a:ext uri="{FF2B5EF4-FFF2-40B4-BE49-F238E27FC236}">
                <a16:creationId xmlns:a16="http://schemas.microsoft.com/office/drawing/2014/main" id="{D811E2CB-C976-4A24-815A-3984C8E276C2}"/>
              </a:ext>
            </a:extLst>
          </p:cNvPr>
          <p:cNvSpPr>
            <a:spLocks noChangeAspect="1"/>
          </p:cNvSpPr>
          <p:nvPr/>
        </p:nvSpPr>
        <p:spPr>
          <a:xfrm>
            <a:off x="7538845" y="3884569"/>
            <a:ext cx="616132" cy="616130"/>
          </a:xfrm>
          <a:prstGeom prst="ellipse">
            <a:avLst/>
          </a:prstGeom>
          <a:solidFill>
            <a:srgbClr val="41AD49"/>
          </a:solidFill>
          <a:ln w="38100">
            <a:noFill/>
          </a:ln>
          <a:effectLst>
            <a:outerShdw blurRad="1905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solidFill>
                  <a:schemeClr val="bg1"/>
                </a:solidFill>
                <a:latin typeface="+mj-lt"/>
              </a:rPr>
              <a:t>1953</a:t>
            </a:r>
          </a:p>
        </p:txBody>
      </p:sp>
      <p:sp>
        <p:nvSpPr>
          <p:cNvPr id="4" name="Title 3">
            <a:extLst>
              <a:ext uri="{FF2B5EF4-FFF2-40B4-BE49-F238E27FC236}">
                <a16:creationId xmlns:a16="http://schemas.microsoft.com/office/drawing/2014/main" id="{97AF2A96-00C9-4E95-A0A3-73775A42BB7C}"/>
              </a:ext>
            </a:extLst>
          </p:cNvPr>
          <p:cNvSpPr>
            <a:spLocks noGrp="1"/>
          </p:cNvSpPr>
          <p:nvPr>
            <p:ph type="title"/>
          </p:nvPr>
        </p:nvSpPr>
        <p:spPr>
          <a:xfrm>
            <a:off x="2545667" y="912561"/>
            <a:ext cx="6617781" cy="830997"/>
          </a:xfrm>
        </p:spPr>
        <p:txBody>
          <a:bodyPr anchor="t"/>
          <a:lstStyle/>
          <a:p>
            <a:r>
              <a:rPr lang="en-US" dirty="0"/>
              <a:t>HISTORY</a:t>
            </a:r>
            <a:br>
              <a:rPr lang="en-US" dirty="0"/>
            </a:br>
            <a:r>
              <a:rPr lang="en-US" sz="3200" b="0" dirty="0">
                <a:solidFill>
                  <a:srgbClr val="41AD49"/>
                </a:solidFill>
                <a:latin typeface="+mn-lt"/>
              </a:rPr>
              <a:t>Cornelius Amory Pugsley</a:t>
            </a:r>
            <a:endParaRPr lang="en-US" b="0" dirty="0">
              <a:solidFill>
                <a:srgbClr val="41AD49"/>
              </a:solidFill>
              <a:latin typeface="+mn-lt"/>
            </a:endParaRPr>
          </a:p>
        </p:txBody>
      </p:sp>
      <p:sp>
        <p:nvSpPr>
          <p:cNvPr id="5" name="Text Placeholder 4">
            <a:extLst>
              <a:ext uri="{FF2B5EF4-FFF2-40B4-BE49-F238E27FC236}">
                <a16:creationId xmlns:a16="http://schemas.microsoft.com/office/drawing/2014/main" id="{35E45741-2059-4620-BD0C-90E2B03E0049}"/>
              </a:ext>
            </a:extLst>
          </p:cNvPr>
          <p:cNvSpPr>
            <a:spLocks noGrp="1"/>
          </p:cNvSpPr>
          <p:nvPr>
            <p:ph type="body" sz="half" idx="2"/>
          </p:nvPr>
        </p:nvSpPr>
        <p:spPr>
          <a:xfrm>
            <a:off x="458098" y="4879604"/>
            <a:ext cx="1740760" cy="1143259"/>
          </a:xfrm>
          <a:effectLst/>
        </p:spPr>
        <p:txBody>
          <a:bodyPr>
            <a:normAutofit/>
          </a:bodyPr>
          <a:lstStyle/>
          <a:p>
            <a:pPr algn="ctr">
              <a:spcBef>
                <a:spcPts val="0"/>
              </a:spcBef>
            </a:pPr>
            <a:r>
              <a:rPr lang="en-US" sz="1200" dirty="0"/>
              <a:t>Born in 1850 in Peekskill, Westchester County, New York.</a:t>
            </a:r>
          </a:p>
        </p:txBody>
      </p:sp>
      <p:sp>
        <p:nvSpPr>
          <p:cNvPr id="11" name="Rectangle 10">
            <a:extLst>
              <a:ext uri="{FF2B5EF4-FFF2-40B4-BE49-F238E27FC236}">
                <a16:creationId xmlns:a16="http://schemas.microsoft.com/office/drawing/2014/main" id="{FD20BEE3-6327-4F71-917A-05C1B4D05232}"/>
              </a:ext>
            </a:extLst>
          </p:cNvPr>
          <p:cNvSpPr/>
          <p:nvPr/>
        </p:nvSpPr>
        <p:spPr>
          <a:xfrm>
            <a:off x="1541228" y="2643896"/>
            <a:ext cx="2101625" cy="830997"/>
          </a:xfrm>
          <a:prstGeom prst="rect">
            <a:avLst/>
          </a:prstGeom>
          <a:effectLst/>
        </p:spPr>
        <p:txBody>
          <a:bodyPr wrap="square">
            <a:spAutoFit/>
          </a:bodyPr>
          <a:lstStyle/>
          <a:p>
            <a:pPr algn="ctr"/>
            <a:r>
              <a:rPr lang="en-US" sz="1200" dirty="0">
                <a:solidFill>
                  <a:schemeClr val="bg1"/>
                </a:solidFill>
              </a:rPr>
              <a:t>In 1870, he started at Westchester County National Bank. Was the president for 46 years.</a:t>
            </a:r>
          </a:p>
        </p:txBody>
      </p:sp>
      <p:pic>
        <p:nvPicPr>
          <p:cNvPr id="7" name="Picture 6">
            <a:extLst>
              <a:ext uri="{FF2B5EF4-FFF2-40B4-BE49-F238E27FC236}">
                <a16:creationId xmlns:a16="http://schemas.microsoft.com/office/drawing/2014/main" id="{A8204419-2F8E-4693-B63D-ABD230C217C5}"/>
              </a:ext>
            </a:extLst>
          </p:cNvPr>
          <p:cNvPicPr>
            <a:picLocks noChangeAspect="1"/>
          </p:cNvPicPr>
          <p:nvPr/>
        </p:nvPicPr>
        <p:blipFill rotWithShape="1">
          <a:blip r:embed="rId2"/>
          <a:srcRect b="11387"/>
          <a:stretch/>
        </p:blipFill>
        <p:spPr>
          <a:xfrm>
            <a:off x="611969" y="449525"/>
            <a:ext cx="1756545" cy="1761700"/>
          </a:xfrm>
          <a:prstGeom prst="ellipse">
            <a:avLst/>
          </a:prstGeom>
          <a:ln>
            <a:noFill/>
          </a:ln>
          <a:effectLst>
            <a:outerShdw blurRad="304800" dist="254000" dir="2700000" algn="tl" rotWithShape="0">
              <a:prstClr val="black">
                <a:alpha val="30000"/>
              </a:prstClr>
            </a:outerShdw>
          </a:effectLst>
        </p:spPr>
      </p:pic>
      <p:cxnSp>
        <p:nvCxnSpPr>
          <p:cNvPr id="87" name="Straight Connector 86">
            <a:extLst>
              <a:ext uri="{FF2B5EF4-FFF2-40B4-BE49-F238E27FC236}">
                <a16:creationId xmlns:a16="http://schemas.microsoft.com/office/drawing/2014/main" id="{FA9ADFF6-A813-4693-9800-C0C0F9B0158B}"/>
              </a:ext>
            </a:extLst>
          </p:cNvPr>
          <p:cNvCxnSpPr>
            <a:cxnSpLocks/>
          </p:cNvCxnSpPr>
          <p:nvPr/>
        </p:nvCxnSpPr>
        <p:spPr>
          <a:xfrm>
            <a:off x="1328478" y="4348780"/>
            <a:ext cx="0" cy="448528"/>
          </a:xfrm>
          <a:prstGeom prst="line">
            <a:avLst/>
          </a:prstGeom>
          <a:ln>
            <a:solidFill>
              <a:srgbClr val="41AD49"/>
            </a:solidFill>
          </a:ln>
          <a:effectLst>
            <a:outerShdw blurRad="190500" dist="76200" dir="2700000" algn="tl"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187D17D6-135F-429E-A2B0-40D6E37C503B}"/>
              </a:ext>
            </a:extLst>
          </p:cNvPr>
          <p:cNvSpPr>
            <a:spLocks noChangeAspect="1"/>
          </p:cNvSpPr>
          <p:nvPr/>
        </p:nvSpPr>
        <p:spPr>
          <a:xfrm>
            <a:off x="1020412" y="3884569"/>
            <a:ext cx="616132" cy="616130"/>
          </a:xfrm>
          <a:prstGeom prst="ellipse">
            <a:avLst/>
          </a:prstGeom>
          <a:solidFill>
            <a:srgbClr val="41AD49"/>
          </a:solidFill>
          <a:ln w="38100">
            <a:noFill/>
          </a:ln>
          <a:effectLst>
            <a:outerShdw blurRad="1905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latin typeface="+mj-lt"/>
              </a:rPr>
              <a:t>1850</a:t>
            </a:r>
          </a:p>
        </p:txBody>
      </p:sp>
      <p:cxnSp>
        <p:nvCxnSpPr>
          <p:cNvPr id="90" name="Straight Connector 89">
            <a:extLst>
              <a:ext uri="{FF2B5EF4-FFF2-40B4-BE49-F238E27FC236}">
                <a16:creationId xmlns:a16="http://schemas.microsoft.com/office/drawing/2014/main" id="{5D361229-2439-4E1C-93CF-0C877B198369}"/>
              </a:ext>
            </a:extLst>
          </p:cNvPr>
          <p:cNvCxnSpPr>
            <a:cxnSpLocks/>
          </p:cNvCxnSpPr>
          <p:nvPr/>
        </p:nvCxnSpPr>
        <p:spPr>
          <a:xfrm>
            <a:off x="2591822" y="3573024"/>
            <a:ext cx="0" cy="448528"/>
          </a:xfrm>
          <a:prstGeom prst="line">
            <a:avLst/>
          </a:prstGeom>
          <a:ln>
            <a:solidFill>
              <a:schemeClr val="bg1"/>
            </a:solidFill>
          </a:ln>
          <a:effectLst>
            <a:outerShdw blurRad="190500" dist="76200" dir="2700000" algn="tl"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3050B386-445C-466B-8537-E5E2C48B5BDC}"/>
              </a:ext>
            </a:extLst>
          </p:cNvPr>
          <p:cNvSpPr>
            <a:spLocks noChangeAspect="1"/>
          </p:cNvSpPr>
          <p:nvPr/>
        </p:nvSpPr>
        <p:spPr>
          <a:xfrm>
            <a:off x="2283975" y="3884569"/>
            <a:ext cx="616132" cy="616130"/>
          </a:xfrm>
          <a:prstGeom prst="ellipse">
            <a:avLst/>
          </a:prstGeom>
          <a:solidFill>
            <a:schemeClr val="bg1"/>
          </a:solidFill>
          <a:ln w="38100">
            <a:noFill/>
          </a:ln>
          <a:effectLst>
            <a:outerShdw blurRad="1905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solidFill>
                  <a:srgbClr val="0C5832"/>
                </a:solidFill>
                <a:latin typeface="+mj-lt"/>
              </a:rPr>
              <a:t>1870</a:t>
            </a:r>
          </a:p>
        </p:txBody>
      </p:sp>
      <p:sp>
        <p:nvSpPr>
          <p:cNvPr id="27" name="Rectangle 26">
            <a:extLst>
              <a:ext uri="{FF2B5EF4-FFF2-40B4-BE49-F238E27FC236}">
                <a16:creationId xmlns:a16="http://schemas.microsoft.com/office/drawing/2014/main" id="{DEF95A47-1F4D-420F-9126-CBD23C65A3BE}"/>
              </a:ext>
            </a:extLst>
          </p:cNvPr>
          <p:cNvSpPr/>
          <p:nvPr/>
        </p:nvSpPr>
        <p:spPr>
          <a:xfrm>
            <a:off x="3205394" y="4879604"/>
            <a:ext cx="2649164" cy="1015663"/>
          </a:xfrm>
          <a:prstGeom prst="rect">
            <a:avLst/>
          </a:prstGeom>
          <a:effectLst/>
        </p:spPr>
        <p:txBody>
          <a:bodyPr wrap="square">
            <a:spAutoFit/>
          </a:bodyPr>
          <a:lstStyle/>
          <a:p>
            <a:pPr algn="ctr"/>
            <a:r>
              <a:rPr lang="en-US" sz="1200" dirty="0">
                <a:solidFill>
                  <a:schemeClr val="bg1"/>
                </a:solidFill>
              </a:rPr>
              <a:t>Served a two-year term in the 57th Congress. He was very active in non-profit organizations. Became vice president of the Westchester County Park Commission. </a:t>
            </a:r>
          </a:p>
        </p:txBody>
      </p:sp>
      <p:cxnSp>
        <p:nvCxnSpPr>
          <p:cNvPr id="94" name="Straight Connector 93">
            <a:extLst>
              <a:ext uri="{FF2B5EF4-FFF2-40B4-BE49-F238E27FC236}">
                <a16:creationId xmlns:a16="http://schemas.microsoft.com/office/drawing/2014/main" id="{FCF846D1-D820-424F-9D02-FBE007E5991C}"/>
              </a:ext>
            </a:extLst>
          </p:cNvPr>
          <p:cNvCxnSpPr>
            <a:cxnSpLocks/>
          </p:cNvCxnSpPr>
          <p:nvPr/>
        </p:nvCxnSpPr>
        <p:spPr>
          <a:xfrm>
            <a:off x="4510880" y="4348780"/>
            <a:ext cx="0" cy="448528"/>
          </a:xfrm>
          <a:prstGeom prst="line">
            <a:avLst/>
          </a:prstGeom>
          <a:ln>
            <a:solidFill>
              <a:srgbClr val="41AD49"/>
            </a:solidFill>
          </a:ln>
          <a:effectLst>
            <a:outerShdw blurRad="190500" dist="76200" dir="2700000" algn="tl"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C713515F-E80F-49CD-A69B-DE4FB94D3088}"/>
              </a:ext>
            </a:extLst>
          </p:cNvPr>
          <p:cNvSpPr>
            <a:spLocks noChangeAspect="1"/>
          </p:cNvSpPr>
          <p:nvPr/>
        </p:nvSpPr>
        <p:spPr>
          <a:xfrm>
            <a:off x="4202814" y="3884569"/>
            <a:ext cx="616132" cy="616130"/>
          </a:xfrm>
          <a:prstGeom prst="ellipse">
            <a:avLst/>
          </a:prstGeom>
          <a:solidFill>
            <a:srgbClr val="41AD49"/>
          </a:solidFill>
          <a:ln w="38100">
            <a:noFill/>
          </a:ln>
          <a:effectLst>
            <a:outerShdw blurRad="1905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solidFill>
                  <a:schemeClr val="bg1"/>
                </a:solidFill>
                <a:latin typeface="+mj-lt"/>
              </a:rPr>
              <a:t>1901</a:t>
            </a:r>
          </a:p>
        </p:txBody>
      </p:sp>
      <p:cxnSp>
        <p:nvCxnSpPr>
          <p:cNvPr id="91" name="Straight Connector 90">
            <a:extLst>
              <a:ext uri="{FF2B5EF4-FFF2-40B4-BE49-F238E27FC236}">
                <a16:creationId xmlns:a16="http://schemas.microsoft.com/office/drawing/2014/main" id="{0A07DB23-5C01-483E-AEFF-419046B78B96}"/>
              </a:ext>
            </a:extLst>
          </p:cNvPr>
          <p:cNvCxnSpPr>
            <a:cxnSpLocks/>
          </p:cNvCxnSpPr>
          <p:nvPr/>
        </p:nvCxnSpPr>
        <p:spPr>
          <a:xfrm>
            <a:off x="6423593" y="3573024"/>
            <a:ext cx="0" cy="448528"/>
          </a:xfrm>
          <a:prstGeom prst="line">
            <a:avLst/>
          </a:prstGeom>
          <a:ln>
            <a:solidFill>
              <a:schemeClr val="bg1"/>
            </a:solidFill>
          </a:ln>
          <a:effectLst>
            <a:outerShdw blurRad="190500" dist="76200" dir="2700000" algn="tl"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5832C922-86A1-4BE7-A65D-CEF587945D73}"/>
              </a:ext>
            </a:extLst>
          </p:cNvPr>
          <p:cNvSpPr>
            <a:spLocks noChangeAspect="1"/>
          </p:cNvSpPr>
          <p:nvPr/>
        </p:nvSpPr>
        <p:spPr>
          <a:xfrm>
            <a:off x="6123417" y="3884569"/>
            <a:ext cx="616132" cy="616130"/>
          </a:xfrm>
          <a:prstGeom prst="ellipse">
            <a:avLst/>
          </a:prstGeom>
          <a:solidFill>
            <a:schemeClr val="bg1"/>
          </a:solidFill>
          <a:ln w="38100">
            <a:noFill/>
          </a:ln>
          <a:effectLst>
            <a:outerShdw blurRad="1905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solidFill>
                  <a:srgbClr val="0C5832"/>
                </a:solidFill>
                <a:latin typeface="+mj-lt"/>
              </a:rPr>
              <a:t>1929</a:t>
            </a:r>
          </a:p>
        </p:txBody>
      </p:sp>
      <p:sp>
        <p:nvSpPr>
          <p:cNvPr id="55" name="Rectangle 54">
            <a:extLst>
              <a:ext uri="{FF2B5EF4-FFF2-40B4-BE49-F238E27FC236}">
                <a16:creationId xmlns:a16="http://schemas.microsoft.com/office/drawing/2014/main" id="{25E4EC26-E905-43DE-A785-20D5994DC75A}"/>
              </a:ext>
            </a:extLst>
          </p:cNvPr>
          <p:cNvSpPr/>
          <p:nvPr/>
        </p:nvSpPr>
        <p:spPr>
          <a:xfrm>
            <a:off x="4905179" y="2643896"/>
            <a:ext cx="3046098" cy="830997"/>
          </a:xfrm>
          <a:prstGeom prst="rect">
            <a:avLst/>
          </a:prstGeom>
          <a:effectLst/>
        </p:spPr>
        <p:txBody>
          <a:bodyPr wrap="square">
            <a:spAutoFit/>
          </a:bodyPr>
          <a:lstStyle/>
          <a:p>
            <a:pPr algn="ctr"/>
            <a:r>
              <a:rPr lang="en-US" sz="1200" dirty="0">
                <a:solidFill>
                  <a:schemeClr val="bg1"/>
                </a:solidFill>
              </a:rPr>
              <a:t>Cornelius’ son, Chester D. Pugsley, endowed a medals program to honor his father. The medal is to honor public park work in the United States.</a:t>
            </a:r>
          </a:p>
        </p:txBody>
      </p:sp>
      <p:cxnSp>
        <p:nvCxnSpPr>
          <p:cNvPr id="95" name="Straight Connector 94">
            <a:extLst>
              <a:ext uri="{FF2B5EF4-FFF2-40B4-BE49-F238E27FC236}">
                <a16:creationId xmlns:a16="http://schemas.microsoft.com/office/drawing/2014/main" id="{1083799E-6406-4317-91E4-DD79BA74BC8C}"/>
              </a:ext>
            </a:extLst>
          </p:cNvPr>
          <p:cNvCxnSpPr>
            <a:cxnSpLocks/>
          </p:cNvCxnSpPr>
          <p:nvPr/>
        </p:nvCxnSpPr>
        <p:spPr>
          <a:xfrm>
            <a:off x="7846911" y="4348780"/>
            <a:ext cx="0" cy="448528"/>
          </a:xfrm>
          <a:prstGeom prst="line">
            <a:avLst/>
          </a:prstGeom>
          <a:ln>
            <a:solidFill>
              <a:srgbClr val="41AD49"/>
            </a:solidFill>
          </a:ln>
          <a:effectLst>
            <a:outerShdw blurRad="190500" dist="76200" dir="2700000" algn="tl"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E4F2F948-0EBC-40F6-84D1-0C808338C076}"/>
              </a:ext>
            </a:extLst>
          </p:cNvPr>
          <p:cNvSpPr/>
          <p:nvPr/>
        </p:nvSpPr>
        <p:spPr>
          <a:xfrm>
            <a:off x="6746897" y="4879604"/>
            <a:ext cx="2203668" cy="830997"/>
          </a:xfrm>
          <a:prstGeom prst="rect">
            <a:avLst/>
          </a:prstGeom>
          <a:effectLst/>
        </p:spPr>
        <p:txBody>
          <a:bodyPr wrap="square">
            <a:spAutoFit/>
          </a:bodyPr>
          <a:lstStyle/>
          <a:p>
            <a:pPr algn="ctr"/>
            <a:r>
              <a:rPr lang="en-US" sz="1200" dirty="0">
                <a:solidFill>
                  <a:schemeClr val="bg1"/>
                </a:solidFill>
              </a:rPr>
              <a:t>In 1953 a new pattern emerged honoring individuals at the national, state/regional, and local levels.</a:t>
            </a:r>
          </a:p>
        </p:txBody>
      </p:sp>
      <p:sp>
        <p:nvSpPr>
          <p:cNvPr id="59" name="Rectangle 58">
            <a:extLst>
              <a:ext uri="{FF2B5EF4-FFF2-40B4-BE49-F238E27FC236}">
                <a16:creationId xmlns:a16="http://schemas.microsoft.com/office/drawing/2014/main" id="{B844EA6F-FC6D-4C82-B103-2A69460C1E04}"/>
              </a:ext>
            </a:extLst>
          </p:cNvPr>
          <p:cNvSpPr/>
          <p:nvPr/>
        </p:nvSpPr>
        <p:spPr>
          <a:xfrm>
            <a:off x="9029751" y="2643896"/>
            <a:ext cx="1882703" cy="830997"/>
          </a:xfrm>
          <a:prstGeom prst="rect">
            <a:avLst/>
          </a:prstGeom>
          <a:effectLst/>
        </p:spPr>
        <p:txBody>
          <a:bodyPr wrap="square">
            <a:spAutoFit/>
          </a:bodyPr>
          <a:lstStyle/>
          <a:p>
            <a:pPr algn="ctr"/>
            <a:r>
              <a:rPr lang="en-US" sz="1200" dirty="0">
                <a:solidFill>
                  <a:schemeClr val="bg1"/>
                </a:solidFill>
              </a:rPr>
              <a:t>The National Park Foundation accepted the administration of the medal program.</a:t>
            </a:r>
            <a:endParaRPr lang="en-US" sz="1200" dirty="0"/>
          </a:p>
        </p:txBody>
      </p:sp>
      <p:sp>
        <p:nvSpPr>
          <p:cNvPr id="61" name="Rectangle 60">
            <a:extLst>
              <a:ext uri="{FF2B5EF4-FFF2-40B4-BE49-F238E27FC236}">
                <a16:creationId xmlns:a16="http://schemas.microsoft.com/office/drawing/2014/main" id="{EEB53462-EAC1-49B6-949E-8991094C0729}"/>
              </a:ext>
            </a:extLst>
          </p:cNvPr>
          <p:cNvSpPr/>
          <p:nvPr/>
        </p:nvSpPr>
        <p:spPr>
          <a:xfrm>
            <a:off x="9801511" y="4879604"/>
            <a:ext cx="2017500" cy="1015663"/>
          </a:xfrm>
          <a:prstGeom prst="rect">
            <a:avLst/>
          </a:prstGeom>
          <a:effectLst/>
        </p:spPr>
        <p:txBody>
          <a:bodyPr wrap="square">
            <a:spAutoFit/>
          </a:bodyPr>
          <a:lstStyle/>
          <a:p>
            <a:pPr algn="ctr"/>
            <a:r>
              <a:rPr lang="en-US" sz="1200" dirty="0">
                <a:solidFill>
                  <a:schemeClr val="bg1"/>
                </a:solidFill>
              </a:rPr>
              <a:t>The Foundation invited the American Academy for Park &amp; Recreation Administration to make the final recipient selection.</a:t>
            </a:r>
          </a:p>
        </p:txBody>
      </p:sp>
      <p:cxnSp>
        <p:nvCxnSpPr>
          <p:cNvPr id="98" name="Straight Connector 97">
            <a:extLst>
              <a:ext uri="{FF2B5EF4-FFF2-40B4-BE49-F238E27FC236}">
                <a16:creationId xmlns:a16="http://schemas.microsoft.com/office/drawing/2014/main" id="{6B60CE29-1958-40CB-9195-7EF822F9D2EA}"/>
              </a:ext>
            </a:extLst>
          </p:cNvPr>
          <p:cNvCxnSpPr>
            <a:cxnSpLocks/>
          </p:cNvCxnSpPr>
          <p:nvPr/>
        </p:nvCxnSpPr>
        <p:spPr>
          <a:xfrm>
            <a:off x="10883499" y="4348780"/>
            <a:ext cx="0" cy="448528"/>
          </a:xfrm>
          <a:prstGeom prst="line">
            <a:avLst/>
          </a:prstGeom>
          <a:ln>
            <a:solidFill>
              <a:srgbClr val="41AD49"/>
            </a:solidFill>
          </a:ln>
          <a:effectLst>
            <a:outerShdw blurRad="190500" dist="76200" dir="2700000" algn="tl"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a16="http://schemas.microsoft.com/office/drawing/2014/main" id="{3344C8E0-490D-484A-9C09-AD30F4A36A87}"/>
              </a:ext>
            </a:extLst>
          </p:cNvPr>
          <p:cNvSpPr>
            <a:spLocks noChangeAspect="1"/>
          </p:cNvSpPr>
          <p:nvPr/>
        </p:nvSpPr>
        <p:spPr>
          <a:xfrm>
            <a:off x="10575433" y="3884569"/>
            <a:ext cx="616132" cy="616130"/>
          </a:xfrm>
          <a:prstGeom prst="ellipse">
            <a:avLst/>
          </a:prstGeom>
          <a:solidFill>
            <a:srgbClr val="41AD49"/>
          </a:solidFill>
          <a:ln w="38100">
            <a:noFill/>
          </a:ln>
          <a:effectLst>
            <a:outerShdw blurRad="1905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solidFill>
                  <a:schemeClr val="bg1"/>
                </a:solidFill>
                <a:latin typeface="+mj-lt"/>
              </a:rPr>
              <a:t>1996</a:t>
            </a:r>
          </a:p>
        </p:txBody>
      </p:sp>
      <p:sp>
        <p:nvSpPr>
          <p:cNvPr id="73" name="Oval 72">
            <a:extLst>
              <a:ext uri="{FF2B5EF4-FFF2-40B4-BE49-F238E27FC236}">
                <a16:creationId xmlns:a16="http://schemas.microsoft.com/office/drawing/2014/main" id="{91BB4F24-12B6-4896-BE65-26FBC0D083E0}"/>
              </a:ext>
            </a:extLst>
          </p:cNvPr>
          <p:cNvSpPr>
            <a:spLocks noChangeAspect="1"/>
          </p:cNvSpPr>
          <p:nvPr/>
        </p:nvSpPr>
        <p:spPr>
          <a:xfrm>
            <a:off x="9663037" y="3884569"/>
            <a:ext cx="616132" cy="616130"/>
          </a:xfrm>
          <a:prstGeom prst="ellipse">
            <a:avLst/>
          </a:prstGeom>
          <a:solidFill>
            <a:schemeClr val="bg1"/>
          </a:solidFill>
          <a:ln w="38100">
            <a:noFill/>
          </a:ln>
          <a:effectLst>
            <a:outerShdw blurRad="1905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solidFill>
                  <a:srgbClr val="0C5832"/>
                </a:solidFill>
                <a:latin typeface="+mj-lt"/>
              </a:rPr>
              <a:t>1985</a:t>
            </a:r>
          </a:p>
        </p:txBody>
      </p:sp>
      <p:cxnSp>
        <p:nvCxnSpPr>
          <p:cNvPr id="96" name="Straight Connector 95">
            <a:extLst>
              <a:ext uri="{FF2B5EF4-FFF2-40B4-BE49-F238E27FC236}">
                <a16:creationId xmlns:a16="http://schemas.microsoft.com/office/drawing/2014/main" id="{E734A74E-114B-41DB-81E8-19D1F3FB0A8E}"/>
              </a:ext>
            </a:extLst>
          </p:cNvPr>
          <p:cNvCxnSpPr>
            <a:cxnSpLocks/>
          </p:cNvCxnSpPr>
          <p:nvPr/>
        </p:nvCxnSpPr>
        <p:spPr>
          <a:xfrm>
            <a:off x="9971103" y="3573024"/>
            <a:ext cx="0" cy="448528"/>
          </a:xfrm>
          <a:prstGeom prst="line">
            <a:avLst/>
          </a:prstGeom>
          <a:ln>
            <a:solidFill>
              <a:schemeClr val="bg1"/>
            </a:solidFill>
          </a:ln>
          <a:effectLst>
            <a:outerShdw blurRad="190500" dist="76200" dir="2700000" algn="tl"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5227723"/>
      </p:ext>
    </p:extLst>
  </p:cSld>
  <p:clrMapOvr>
    <a:masterClrMapping/>
  </p:clrMapOvr>
  <p:transition spd="slow" advClick="0" advTm="20000">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 name="Straight Connector 54">
            <a:extLst>
              <a:ext uri="{FF2B5EF4-FFF2-40B4-BE49-F238E27FC236}">
                <a16:creationId xmlns:a16="http://schemas.microsoft.com/office/drawing/2014/main" id="{CFC497D0-89C9-429F-94BC-E15AA40336CE}"/>
              </a:ext>
            </a:extLst>
          </p:cNvPr>
          <p:cNvCxnSpPr>
            <a:cxnSpLocks/>
          </p:cNvCxnSpPr>
          <p:nvPr/>
        </p:nvCxnSpPr>
        <p:spPr>
          <a:xfrm>
            <a:off x="7570579" y="3774440"/>
            <a:ext cx="0" cy="284564"/>
          </a:xfrm>
          <a:prstGeom prst="line">
            <a:avLst/>
          </a:prstGeom>
          <a:ln>
            <a:solidFill>
              <a:srgbClr val="0C5832"/>
            </a:solidFill>
          </a:ln>
          <a:effectLst>
            <a:outerShdw blurRad="190500" dist="177800" dir="2700000" algn="tl"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79D320D-55BA-4EBB-B5D5-3FB8B8C14A5C}"/>
              </a:ext>
            </a:extLst>
          </p:cNvPr>
          <p:cNvCxnSpPr>
            <a:cxnSpLocks/>
          </p:cNvCxnSpPr>
          <p:nvPr/>
        </p:nvCxnSpPr>
        <p:spPr>
          <a:xfrm>
            <a:off x="2097519" y="2919516"/>
            <a:ext cx="0" cy="169051"/>
          </a:xfrm>
          <a:prstGeom prst="line">
            <a:avLst/>
          </a:prstGeom>
          <a:ln>
            <a:solidFill>
              <a:schemeClr val="bg1"/>
            </a:solidFill>
          </a:ln>
          <a:effectLst>
            <a:outerShdw blurRad="190500" dist="177800" dir="2700000" algn="tl"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7181DAF-C383-457E-877E-B9C987DF4F1F}"/>
              </a:ext>
            </a:extLst>
          </p:cNvPr>
          <p:cNvCxnSpPr>
            <a:cxnSpLocks/>
          </p:cNvCxnSpPr>
          <p:nvPr/>
        </p:nvCxnSpPr>
        <p:spPr>
          <a:xfrm>
            <a:off x="2764454" y="3770035"/>
            <a:ext cx="99640" cy="288969"/>
          </a:xfrm>
          <a:prstGeom prst="line">
            <a:avLst/>
          </a:prstGeom>
          <a:ln>
            <a:solidFill>
              <a:srgbClr val="0C5832"/>
            </a:solidFill>
          </a:ln>
          <a:effectLst>
            <a:outerShdw blurRad="190500" dist="177800" dir="2700000" algn="tl"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E0A2479-B3A0-43F7-A4A8-4AF3410D7E97}"/>
              </a:ext>
            </a:extLst>
          </p:cNvPr>
          <p:cNvCxnSpPr>
            <a:cxnSpLocks/>
          </p:cNvCxnSpPr>
          <p:nvPr/>
        </p:nvCxnSpPr>
        <p:spPr>
          <a:xfrm>
            <a:off x="1434213" y="3770035"/>
            <a:ext cx="0" cy="288969"/>
          </a:xfrm>
          <a:prstGeom prst="line">
            <a:avLst/>
          </a:prstGeom>
          <a:ln>
            <a:solidFill>
              <a:srgbClr val="0C5832"/>
            </a:solidFill>
          </a:ln>
          <a:effectLst>
            <a:outerShdw blurRad="190500" dist="177800" dir="2700000" algn="tl"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sp>
        <p:nvSpPr>
          <p:cNvPr id="59" name="Title 3">
            <a:extLst>
              <a:ext uri="{FF2B5EF4-FFF2-40B4-BE49-F238E27FC236}">
                <a16:creationId xmlns:a16="http://schemas.microsoft.com/office/drawing/2014/main" id="{16AEC9B0-2D08-475D-B0CF-D32292D959C4}"/>
              </a:ext>
            </a:extLst>
          </p:cNvPr>
          <p:cNvSpPr>
            <a:spLocks noGrp="1"/>
          </p:cNvSpPr>
          <p:nvPr>
            <p:ph type="title"/>
          </p:nvPr>
        </p:nvSpPr>
        <p:spPr>
          <a:xfrm>
            <a:off x="585555" y="556042"/>
            <a:ext cx="8593614" cy="830997"/>
          </a:xfrm>
        </p:spPr>
        <p:txBody>
          <a:bodyPr anchor="t"/>
          <a:lstStyle/>
          <a:p>
            <a:r>
              <a:rPr lang="en-US" sz="3600" dirty="0"/>
              <a:t>HIGHLIGHTED RECIPIENTS</a:t>
            </a:r>
            <a:br>
              <a:rPr lang="en-US" dirty="0"/>
            </a:br>
            <a:r>
              <a:rPr lang="en-US" sz="2800" dirty="0">
                <a:solidFill>
                  <a:srgbClr val="0C5832"/>
                </a:solidFill>
                <a:latin typeface="+mn-lt"/>
              </a:rPr>
              <a:t>1928 – 1958</a:t>
            </a:r>
            <a:endParaRPr lang="en-US" dirty="0">
              <a:solidFill>
                <a:srgbClr val="0C5832"/>
              </a:solidFill>
              <a:latin typeface="+mn-lt"/>
            </a:endParaRPr>
          </a:p>
        </p:txBody>
      </p:sp>
      <p:sp>
        <p:nvSpPr>
          <p:cNvPr id="60" name="Text Placeholder 4">
            <a:extLst>
              <a:ext uri="{FF2B5EF4-FFF2-40B4-BE49-F238E27FC236}">
                <a16:creationId xmlns:a16="http://schemas.microsoft.com/office/drawing/2014/main" id="{8B0F1CDC-8546-48BE-858B-77697CCF818F}"/>
              </a:ext>
            </a:extLst>
          </p:cNvPr>
          <p:cNvSpPr>
            <a:spLocks noGrp="1"/>
          </p:cNvSpPr>
          <p:nvPr>
            <p:ph type="body" sz="half" idx="2"/>
          </p:nvPr>
        </p:nvSpPr>
        <p:spPr>
          <a:xfrm>
            <a:off x="608991" y="4122875"/>
            <a:ext cx="2086221" cy="2044046"/>
          </a:xfrm>
        </p:spPr>
        <p:txBody>
          <a:bodyPr>
            <a:normAutofit/>
          </a:bodyPr>
          <a:lstStyle/>
          <a:p>
            <a:pPr>
              <a:spcBef>
                <a:spcPts val="0"/>
              </a:spcBef>
            </a:pPr>
            <a:r>
              <a:rPr lang="en-US" sz="1200" b="1" dirty="0"/>
              <a:t>Stephen T. Mather </a:t>
            </a:r>
            <a:r>
              <a:rPr lang="en-US" sz="1200" dirty="0"/>
              <a:t>Founding Director</a:t>
            </a:r>
          </a:p>
          <a:p>
            <a:pPr>
              <a:spcBef>
                <a:spcPts val="0"/>
              </a:spcBef>
            </a:pPr>
            <a:r>
              <a:rPr lang="en-US" sz="1200" dirty="0"/>
              <a:t>National Park Service</a:t>
            </a:r>
          </a:p>
          <a:p>
            <a:pPr>
              <a:spcBef>
                <a:spcPts val="0"/>
              </a:spcBef>
            </a:pPr>
            <a:endParaRPr lang="en-US" sz="1200" dirty="0"/>
          </a:p>
          <a:p>
            <a:pPr>
              <a:spcBef>
                <a:spcPts val="0"/>
              </a:spcBef>
            </a:pPr>
            <a:r>
              <a:rPr lang="en-US" sz="1200" b="1" dirty="0"/>
              <a:t>Horace M. Albright</a:t>
            </a:r>
          </a:p>
          <a:p>
            <a:pPr>
              <a:spcBef>
                <a:spcPts val="0"/>
              </a:spcBef>
            </a:pPr>
            <a:r>
              <a:rPr lang="en-US" sz="1200" dirty="0"/>
              <a:t>National Park Service</a:t>
            </a:r>
          </a:p>
          <a:p>
            <a:pPr>
              <a:spcBef>
                <a:spcPts val="0"/>
              </a:spcBef>
            </a:pPr>
            <a:endParaRPr lang="en-US" sz="1200" dirty="0"/>
          </a:p>
          <a:p>
            <a:pPr>
              <a:spcBef>
                <a:spcPts val="0"/>
              </a:spcBef>
            </a:pPr>
            <a:r>
              <a:rPr lang="en-US" sz="1200" b="1" dirty="0"/>
              <a:t>Beatrice Ward Nelson</a:t>
            </a:r>
          </a:p>
          <a:p>
            <a:pPr>
              <a:spcBef>
                <a:spcPts val="0"/>
              </a:spcBef>
            </a:pPr>
            <a:r>
              <a:rPr lang="en-US" sz="1200" dirty="0"/>
              <a:t>National Conference on State Parks, Virginia</a:t>
            </a:r>
          </a:p>
        </p:txBody>
      </p:sp>
      <p:cxnSp>
        <p:nvCxnSpPr>
          <p:cNvPr id="61" name="Straight Connector 60">
            <a:extLst>
              <a:ext uri="{FF2B5EF4-FFF2-40B4-BE49-F238E27FC236}">
                <a16:creationId xmlns:a16="http://schemas.microsoft.com/office/drawing/2014/main" id="{69D30461-B069-4011-A640-55AC590F59FB}"/>
              </a:ext>
            </a:extLst>
          </p:cNvPr>
          <p:cNvCxnSpPr>
            <a:cxnSpLocks/>
          </p:cNvCxnSpPr>
          <p:nvPr/>
        </p:nvCxnSpPr>
        <p:spPr>
          <a:xfrm>
            <a:off x="1328478" y="4091662"/>
            <a:ext cx="0" cy="448528"/>
          </a:xfrm>
          <a:prstGeom prst="line">
            <a:avLst/>
          </a:prstGeom>
          <a:ln>
            <a:solidFill>
              <a:srgbClr val="41AD49"/>
            </a:solidFill>
          </a:ln>
          <a:effectLst>
            <a:outerShdw blurRad="190500" dist="177800" dir="2700000" algn="tl"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07EE473-C378-4BC5-951D-C0AC677E0F2E}"/>
              </a:ext>
            </a:extLst>
          </p:cNvPr>
          <p:cNvCxnSpPr>
            <a:cxnSpLocks/>
          </p:cNvCxnSpPr>
          <p:nvPr/>
        </p:nvCxnSpPr>
        <p:spPr>
          <a:xfrm>
            <a:off x="4510880" y="4091662"/>
            <a:ext cx="0" cy="448528"/>
          </a:xfrm>
          <a:prstGeom prst="line">
            <a:avLst/>
          </a:prstGeom>
          <a:ln>
            <a:solidFill>
              <a:srgbClr val="41AD49"/>
            </a:solidFill>
          </a:ln>
          <a:effectLst>
            <a:outerShdw blurRad="190500" dist="177800" dir="2700000" algn="tl"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DAB3A997-C769-4DD1-97B0-619138B2DCAF}"/>
              </a:ext>
            </a:extLst>
          </p:cNvPr>
          <p:cNvGrpSpPr/>
          <p:nvPr/>
        </p:nvGrpSpPr>
        <p:grpSpPr>
          <a:xfrm>
            <a:off x="694414" y="3120935"/>
            <a:ext cx="10803172" cy="616130"/>
            <a:chOff x="694414" y="3120935"/>
            <a:chExt cx="10803172" cy="616130"/>
          </a:xfrm>
        </p:grpSpPr>
        <p:cxnSp>
          <p:nvCxnSpPr>
            <p:cNvPr id="65" name="Straight Connector 64">
              <a:extLst>
                <a:ext uri="{FF2B5EF4-FFF2-40B4-BE49-F238E27FC236}">
                  <a16:creationId xmlns:a16="http://schemas.microsoft.com/office/drawing/2014/main" id="{E84B093E-0868-479A-A476-1DFB0110AEF6}"/>
                </a:ext>
              </a:extLst>
            </p:cNvPr>
            <p:cNvCxnSpPr>
              <a:cxnSpLocks/>
            </p:cNvCxnSpPr>
            <p:nvPr/>
          </p:nvCxnSpPr>
          <p:spPr>
            <a:xfrm>
              <a:off x="702232" y="3419856"/>
              <a:ext cx="10795354" cy="0"/>
            </a:xfrm>
            <a:prstGeom prst="line">
              <a:avLst/>
            </a:prstGeom>
            <a:ln w="19050">
              <a:solidFill>
                <a:srgbClr val="0C5832"/>
              </a:solidFill>
              <a:tailEnd type="triangle"/>
            </a:ln>
            <a:effectLst>
              <a:outerShdw blurRad="190500" dist="177800" dir="2700000" algn="tl"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02EF12C4-81CF-4C08-807C-F575F16390E2}"/>
                </a:ext>
              </a:extLst>
            </p:cNvPr>
            <p:cNvSpPr>
              <a:spLocks noChangeAspect="1"/>
            </p:cNvSpPr>
            <p:nvPr/>
          </p:nvSpPr>
          <p:spPr>
            <a:xfrm>
              <a:off x="694414" y="3352542"/>
              <a:ext cx="138470" cy="138470"/>
            </a:xfrm>
            <a:prstGeom prst="ellipse">
              <a:avLst/>
            </a:prstGeom>
            <a:solidFill>
              <a:srgbClr val="0C5832"/>
            </a:solidFill>
            <a:ln>
              <a:solidFill>
                <a:srgbClr val="41AD49"/>
              </a:solidFill>
            </a:ln>
            <a:effectLst>
              <a:outerShdw blurRad="190500" dist="177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67" name="Oval 66">
              <a:extLst>
                <a:ext uri="{FF2B5EF4-FFF2-40B4-BE49-F238E27FC236}">
                  <a16:creationId xmlns:a16="http://schemas.microsoft.com/office/drawing/2014/main" id="{2C4A1771-D9CF-4799-A68D-5DF5A5CF7FC7}"/>
                </a:ext>
              </a:extLst>
            </p:cNvPr>
            <p:cNvSpPr>
              <a:spLocks noChangeAspect="1"/>
            </p:cNvSpPr>
            <p:nvPr/>
          </p:nvSpPr>
          <p:spPr>
            <a:xfrm>
              <a:off x="1361349" y="3359765"/>
              <a:ext cx="138470" cy="138470"/>
            </a:xfrm>
            <a:prstGeom prst="ellipse">
              <a:avLst/>
            </a:prstGeom>
            <a:solidFill>
              <a:srgbClr val="0C5832"/>
            </a:solidFill>
            <a:ln>
              <a:noFill/>
            </a:ln>
            <a:effectLst>
              <a:outerShdw blurRad="190500" dist="177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68" name="Oval 67">
              <a:extLst>
                <a:ext uri="{FF2B5EF4-FFF2-40B4-BE49-F238E27FC236}">
                  <a16:creationId xmlns:a16="http://schemas.microsoft.com/office/drawing/2014/main" id="{A7E98C61-A048-495F-9C42-ACB9A77094B6}"/>
                </a:ext>
              </a:extLst>
            </p:cNvPr>
            <p:cNvSpPr>
              <a:spLocks noChangeAspect="1"/>
            </p:cNvSpPr>
            <p:nvPr/>
          </p:nvSpPr>
          <p:spPr>
            <a:xfrm>
              <a:off x="2028284" y="3359765"/>
              <a:ext cx="138470" cy="138470"/>
            </a:xfrm>
            <a:prstGeom prst="ellipse">
              <a:avLst/>
            </a:prstGeom>
            <a:solidFill>
              <a:srgbClr val="0C5832"/>
            </a:solidFill>
            <a:ln>
              <a:noFill/>
            </a:ln>
            <a:effectLst>
              <a:outerShdw blurRad="190500" dist="177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69" name="Oval 68">
              <a:extLst>
                <a:ext uri="{FF2B5EF4-FFF2-40B4-BE49-F238E27FC236}">
                  <a16:creationId xmlns:a16="http://schemas.microsoft.com/office/drawing/2014/main" id="{80970A13-A5ED-45AD-A310-2A17CBDE0E2D}"/>
                </a:ext>
              </a:extLst>
            </p:cNvPr>
            <p:cNvSpPr>
              <a:spLocks noChangeAspect="1"/>
            </p:cNvSpPr>
            <p:nvPr/>
          </p:nvSpPr>
          <p:spPr>
            <a:xfrm>
              <a:off x="2695219" y="3359765"/>
              <a:ext cx="138470" cy="138470"/>
            </a:xfrm>
            <a:prstGeom prst="ellipse">
              <a:avLst/>
            </a:prstGeom>
            <a:solidFill>
              <a:srgbClr val="0C5832"/>
            </a:solidFill>
            <a:ln>
              <a:noFill/>
            </a:ln>
            <a:effectLst>
              <a:outerShdw blurRad="190500" dist="177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70" name="Oval 69">
              <a:extLst>
                <a:ext uri="{FF2B5EF4-FFF2-40B4-BE49-F238E27FC236}">
                  <a16:creationId xmlns:a16="http://schemas.microsoft.com/office/drawing/2014/main" id="{2932A7D7-C422-4978-8AA8-10DCD9DB5AAA}"/>
                </a:ext>
              </a:extLst>
            </p:cNvPr>
            <p:cNvSpPr>
              <a:spLocks noChangeAspect="1"/>
            </p:cNvSpPr>
            <p:nvPr/>
          </p:nvSpPr>
          <p:spPr>
            <a:xfrm>
              <a:off x="5362959" y="3359765"/>
              <a:ext cx="138470" cy="138470"/>
            </a:xfrm>
            <a:prstGeom prst="ellipse">
              <a:avLst/>
            </a:prstGeom>
            <a:solidFill>
              <a:srgbClr val="0C5832"/>
            </a:solidFill>
            <a:ln>
              <a:noFill/>
            </a:ln>
            <a:effectLst>
              <a:outerShdw blurRad="190500" dist="177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71" name="Oval 70">
              <a:extLst>
                <a:ext uri="{FF2B5EF4-FFF2-40B4-BE49-F238E27FC236}">
                  <a16:creationId xmlns:a16="http://schemas.microsoft.com/office/drawing/2014/main" id="{86A1FB30-A66E-457A-B3F1-7999B6B68648}"/>
                </a:ext>
              </a:extLst>
            </p:cNvPr>
            <p:cNvSpPr>
              <a:spLocks noChangeAspect="1"/>
            </p:cNvSpPr>
            <p:nvPr/>
          </p:nvSpPr>
          <p:spPr>
            <a:xfrm>
              <a:off x="8030699" y="3361507"/>
              <a:ext cx="138470" cy="138470"/>
            </a:xfrm>
            <a:prstGeom prst="ellipse">
              <a:avLst/>
            </a:prstGeom>
            <a:solidFill>
              <a:srgbClr val="0C5832"/>
            </a:solidFill>
            <a:ln>
              <a:noFill/>
            </a:ln>
            <a:effectLst>
              <a:outerShdw blurRad="190500" dist="177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72" name="Oval 71">
              <a:extLst>
                <a:ext uri="{FF2B5EF4-FFF2-40B4-BE49-F238E27FC236}">
                  <a16:creationId xmlns:a16="http://schemas.microsoft.com/office/drawing/2014/main" id="{C37C2641-4A19-4CDD-B86C-539284ACA9F9}"/>
                </a:ext>
              </a:extLst>
            </p:cNvPr>
            <p:cNvSpPr>
              <a:spLocks noChangeAspect="1"/>
            </p:cNvSpPr>
            <p:nvPr/>
          </p:nvSpPr>
          <p:spPr>
            <a:xfrm>
              <a:off x="3790258" y="3120935"/>
              <a:ext cx="616132" cy="616130"/>
            </a:xfrm>
            <a:prstGeom prst="ellipse">
              <a:avLst/>
            </a:prstGeom>
            <a:solidFill>
              <a:schemeClr val="bg1"/>
            </a:solidFill>
            <a:ln w="38100">
              <a:noFill/>
            </a:ln>
            <a:effectLst>
              <a:outerShdw blurRad="190500" dist="177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solidFill>
                    <a:srgbClr val="0C5832"/>
                  </a:solidFill>
                  <a:latin typeface="+mj-lt"/>
                </a:rPr>
                <a:t>1936</a:t>
              </a:r>
            </a:p>
          </p:txBody>
        </p:sp>
        <p:sp>
          <p:nvSpPr>
            <p:cNvPr id="73" name="Oval 72">
              <a:extLst>
                <a:ext uri="{FF2B5EF4-FFF2-40B4-BE49-F238E27FC236}">
                  <a16:creationId xmlns:a16="http://schemas.microsoft.com/office/drawing/2014/main" id="{F83AA2EA-1A70-4843-99E6-AFAF7FD92F25}"/>
                </a:ext>
              </a:extLst>
            </p:cNvPr>
            <p:cNvSpPr>
              <a:spLocks noChangeAspect="1"/>
            </p:cNvSpPr>
            <p:nvPr/>
          </p:nvSpPr>
          <p:spPr>
            <a:xfrm>
              <a:off x="10698439" y="3361507"/>
              <a:ext cx="138470" cy="138470"/>
            </a:xfrm>
            <a:prstGeom prst="ellipse">
              <a:avLst/>
            </a:prstGeom>
            <a:solidFill>
              <a:srgbClr val="0C5832"/>
            </a:solidFill>
            <a:ln>
              <a:noFill/>
            </a:ln>
            <a:effectLst>
              <a:outerShdw blurRad="190500" dist="177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74" name="Oval 73">
              <a:extLst>
                <a:ext uri="{FF2B5EF4-FFF2-40B4-BE49-F238E27FC236}">
                  <a16:creationId xmlns:a16="http://schemas.microsoft.com/office/drawing/2014/main" id="{F0D75BA6-4262-46CC-B1DD-7A6E70D376CE}"/>
                </a:ext>
              </a:extLst>
            </p:cNvPr>
            <p:cNvSpPr>
              <a:spLocks noChangeAspect="1"/>
            </p:cNvSpPr>
            <p:nvPr/>
          </p:nvSpPr>
          <p:spPr>
            <a:xfrm>
              <a:off x="1126147" y="3120935"/>
              <a:ext cx="616132" cy="616130"/>
            </a:xfrm>
            <a:prstGeom prst="ellipse">
              <a:avLst/>
            </a:prstGeom>
            <a:solidFill>
              <a:srgbClr val="0C5832"/>
            </a:solidFill>
            <a:ln w="38100">
              <a:noFill/>
            </a:ln>
            <a:effectLst>
              <a:outerShdw blurRad="190500" dist="177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latin typeface="+mj-lt"/>
                </a:rPr>
                <a:t>1928</a:t>
              </a:r>
            </a:p>
          </p:txBody>
        </p:sp>
        <p:sp>
          <p:nvSpPr>
            <p:cNvPr id="75" name="Oval 74">
              <a:extLst>
                <a:ext uri="{FF2B5EF4-FFF2-40B4-BE49-F238E27FC236}">
                  <a16:creationId xmlns:a16="http://schemas.microsoft.com/office/drawing/2014/main" id="{FB8B3CC7-0C0C-4C1B-9FCF-0B516B33C36F}"/>
                </a:ext>
              </a:extLst>
            </p:cNvPr>
            <p:cNvSpPr>
              <a:spLocks noChangeAspect="1"/>
            </p:cNvSpPr>
            <p:nvPr/>
          </p:nvSpPr>
          <p:spPr>
            <a:xfrm>
              <a:off x="5124128" y="3120935"/>
              <a:ext cx="616132" cy="616130"/>
            </a:xfrm>
            <a:prstGeom prst="ellipse">
              <a:avLst/>
            </a:prstGeom>
            <a:solidFill>
              <a:srgbClr val="0C5832"/>
            </a:solidFill>
            <a:ln w="38100">
              <a:noFill/>
            </a:ln>
            <a:effectLst>
              <a:outerShdw blurRad="190500" dist="177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latin typeface="+mj-lt"/>
                </a:rPr>
                <a:t>1940</a:t>
              </a:r>
            </a:p>
          </p:txBody>
        </p:sp>
        <p:sp>
          <p:nvSpPr>
            <p:cNvPr id="76" name="Oval 75">
              <a:extLst>
                <a:ext uri="{FF2B5EF4-FFF2-40B4-BE49-F238E27FC236}">
                  <a16:creationId xmlns:a16="http://schemas.microsoft.com/office/drawing/2014/main" id="{1D172472-A9CE-419A-A6C9-BA406D93248E}"/>
                </a:ext>
              </a:extLst>
            </p:cNvPr>
            <p:cNvSpPr>
              <a:spLocks noChangeAspect="1"/>
            </p:cNvSpPr>
            <p:nvPr/>
          </p:nvSpPr>
          <p:spPr>
            <a:xfrm>
              <a:off x="5787934" y="3120935"/>
              <a:ext cx="616132" cy="616130"/>
            </a:xfrm>
            <a:prstGeom prst="ellipse">
              <a:avLst/>
            </a:prstGeom>
            <a:solidFill>
              <a:schemeClr val="bg1"/>
            </a:solidFill>
            <a:ln w="38100">
              <a:noFill/>
            </a:ln>
            <a:effectLst>
              <a:outerShdw blurRad="190500" dist="177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solidFill>
                    <a:srgbClr val="0C5832"/>
                  </a:solidFill>
                  <a:latin typeface="+mj-lt"/>
                </a:rPr>
                <a:t>1942</a:t>
              </a:r>
            </a:p>
          </p:txBody>
        </p:sp>
        <p:sp>
          <p:nvSpPr>
            <p:cNvPr id="77" name="Oval 76">
              <a:extLst>
                <a:ext uri="{FF2B5EF4-FFF2-40B4-BE49-F238E27FC236}">
                  <a16:creationId xmlns:a16="http://schemas.microsoft.com/office/drawing/2014/main" id="{27D32C7F-02D3-4ECF-8130-319621B0FF6E}"/>
                </a:ext>
              </a:extLst>
            </p:cNvPr>
            <p:cNvSpPr>
              <a:spLocks noChangeAspect="1"/>
            </p:cNvSpPr>
            <p:nvPr/>
          </p:nvSpPr>
          <p:spPr>
            <a:xfrm>
              <a:off x="4696024" y="3361507"/>
              <a:ext cx="138470" cy="138470"/>
            </a:xfrm>
            <a:prstGeom prst="ellipse">
              <a:avLst/>
            </a:prstGeom>
            <a:solidFill>
              <a:srgbClr val="0C5832"/>
            </a:solidFill>
            <a:ln>
              <a:noFill/>
            </a:ln>
            <a:effectLst>
              <a:outerShdw blurRad="190500" dist="177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78" name="Oval 77">
              <a:extLst>
                <a:ext uri="{FF2B5EF4-FFF2-40B4-BE49-F238E27FC236}">
                  <a16:creationId xmlns:a16="http://schemas.microsoft.com/office/drawing/2014/main" id="{C4FD5A65-38C3-4FE9-B6F6-1302EF3742BD}"/>
                </a:ext>
              </a:extLst>
            </p:cNvPr>
            <p:cNvSpPr>
              <a:spLocks noChangeAspect="1"/>
            </p:cNvSpPr>
            <p:nvPr/>
          </p:nvSpPr>
          <p:spPr>
            <a:xfrm>
              <a:off x="6696829" y="3361507"/>
              <a:ext cx="138470" cy="138470"/>
            </a:xfrm>
            <a:prstGeom prst="ellipse">
              <a:avLst/>
            </a:prstGeom>
            <a:solidFill>
              <a:srgbClr val="0C5832"/>
            </a:solidFill>
            <a:ln>
              <a:noFill/>
            </a:ln>
            <a:effectLst>
              <a:outerShdw blurRad="190500" dist="177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79" name="Oval 78">
              <a:extLst>
                <a:ext uri="{FF2B5EF4-FFF2-40B4-BE49-F238E27FC236}">
                  <a16:creationId xmlns:a16="http://schemas.microsoft.com/office/drawing/2014/main" id="{14F14CFB-D2EB-4AA2-90B5-1C0B99C928F3}"/>
                </a:ext>
              </a:extLst>
            </p:cNvPr>
            <p:cNvSpPr>
              <a:spLocks noChangeAspect="1"/>
            </p:cNvSpPr>
            <p:nvPr/>
          </p:nvSpPr>
          <p:spPr>
            <a:xfrm>
              <a:off x="9364569" y="3352542"/>
              <a:ext cx="138470" cy="138470"/>
            </a:xfrm>
            <a:prstGeom prst="ellipse">
              <a:avLst/>
            </a:prstGeom>
            <a:solidFill>
              <a:srgbClr val="0C5832"/>
            </a:solidFill>
            <a:ln>
              <a:noFill/>
            </a:ln>
            <a:effectLst>
              <a:outerShdw blurRad="190500" dist="177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80" name="Oval 79">
              <a:extLst>
                <a:ext uri="{FF2B5EF4-FFF2-40B4-BE49-F238E27FC236}">
                  <a16:creationId xmlns:a16="http://schemas.microsoft.com/office/drawing/2014/main" id="{6D5BA21F-F7FD-4077-A2CC-7C9C11AE664B}"/>
                </a:ext>
              </a:extLst>
            </p:cNvPr>
            <p:cNvSpPr>
              <a:spLocks noChangeAspect="1"/>
            </p:cNvSpPr>
            <p:nvPr/>
          </p:nvSpPr>
          <p:spPr>
            <a:xfrm>
              <a:off x="3362154" y="3361507"/>
              <a:ext cx="138470" cy="138470"/>
            </a:xfrm>
            <a:prstGeom prst="ellipse">
              <a:avLst/>
            </a:prstGeom>
            <a:solidFill>
              <a:srgbClr val="0C5832"/>
            </a:solidFill>
            <a:ln>
              <a:noFill/>
            </a:ln>
            <a:effectLst>
              <a:outerShdw blurRad="190500" dist="177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81" name="Oval 80">
              <a:extLst>
                <a:ext uri="{FF2B5EF4-FFF2-40B4-BE49-F238E27FC236}">
                  <a16:creationId xmlns:a16="http://schemas.microsoft.com/office/drawing/2014/main" id="{0A6788CA-28E3-40A7-B9AB-A50BB598892C}"/>
                </a:ext>
              </a:extLst>
            </p:cNvPr>
            <p:cNvSpPr>
              <a:spLocks noChangeAspect="1"/>
            </p:cNvSpPr>
            <p:nvPr/>
          </p:nvSpPr>
          <p:spPr>
            <a:xfrm>
              <a:off x="7363764" y="3361507"/>
              <a:ext cx="138470" cy="138470"/>
            </a:xfrm>
            <a:prstGeom prst="ellipse">
              <a:avLst/>
            </a:prstGeom>
            <a:solidFill>
              <a:srgbClr val="0C5832"/>
            </a:solidFill>
            <a:ln>
              <a:noFill/>
            </a:ln>
            <a:effectLst>
              <a:outerShdw blurRad="190500" dist="177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82" name="Oval 81">
              <a:extLst>
                <a:ext uri="{FF2B5EF4-FFF2-40B4-BE49-F238E27FC236}">
                  <a16:creationId xmlns:a16="http://schemas.microsoft.com/office/drawing/2014/main" id="{AF461AFD-BD19-4DF4-83A1-8EEFAD86E770}"/>
                </a:ext>
              </a:extLst>
            </p:cNvPr>
            <p:cNvSpPr>
              <a:spLocks noChangeAspect="1"/>
            </p:cNvSpPr>
            <p:nvPr/>
          </p:nvSpPr>
          <p:spPr>
            <a:xfrm>
              <a:off x="10031504" y="3361507"/>
              <a:ext cx="138470" cy="138470"/>
            </a:xfrm>
            <a:prstGeom prst="ellipse">
              <a:avLst/>
            </a:prstGeom>
            <a:solidFill>
              <a:srgbClr val="0C5832"/>
            </a:solidFill>
            <a:ln>
              <a:noFill/>
            </a:ln>
            <a:effectLst>
              <a:outerShdw blurRad="190500" dist="177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83" name="Oval 82">
              <a:extLst>
                <a:ext uri="{FF2B5EF4-FFF2-40B4-BE49-F238E27FC236}">
                  <a16:creationId xmlns:a16="http://schemas.microsoft.com/office/drawing/2014/main" id="{F7B8AC1A-2F88-4A36-8037-DBF52E82113D}"/>
                </a:ext>
              </a:extLst>
            </p:cNvPr>
            <p:cNvSpPr>
              <a:spLocks noChangeAspect="1"/>
            </p:cNvSpPr>
            <p:nvPr/>
          </p:nvSpPr>
          <p:spPr>
            <a:xfrm>
              <a:off x="8697634" y="3352542"/>
              <a:ext cx="138470" cy="138470"/>
            </a:xfrm>
            <a:prstGeom prst="ellipse">
              <a:avLst/>
            </a:prstGeom>
            <a:solidFill>
              <a:srgbClr val="0C5832"/>
            </a:solidFill>
            <a:ln>
              <a:noFill/>
            </a:ln>
            <a:effectLst>
              <a:outerShdw blurRad="190500" dist="177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84" name="Oval 83">
              <a:extLst>
                <a:ext uri="{FF2B5EF4-FFF2-40B4-BE49-F238E27FC236}">
                  <a16:creationId xmlns:a16="http://schemas.microsoft.com/office/drawing/2014/main" id="{8C4E51AC-D17B-4E34-8734-EF87F3DF3D91}"/>
                </a:ext>
              </a:extLst>
            </p:cNvPr>
            <p:cNvSpPr>
              <a:spLocks noChangeAspect="1"/>
            </p:cNvSpPr>
            <p:nvPr/>
          </p:nvSpPr>
          <p:spPr>
            <a:xfrm>
              <a:off x="2456388" y="3120935"/>
              <a:ext cx="616132" cy="616130"/>
            </a:xfrm>
            <a:prstGeom prst="ellipse">
              <a:avLst/>
            </a:prstGeom>
            <a:solidFill>
              <a:srgbClr val="0C5832"/>
            </a:solidFill>
            <a:ln w="38100">
              <a:noFill/>
            </a:ln>
            <a:effectLst>
              <a:outerShdw blurRad="190500" dist="177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latin typeface="+mj-lt"/>
                </a:rPr>
                <a:t>1932</a:t>
              </a:r>
            </a:p>
          </p:txBody>
        </p:sp>
        <p:sp>
          <p:nvSpPr>
            <p:cNvPr id="85" name="Oval 84">
              <a:extLst>
                <a:ext uri="{FF2B5EF4-FFF2-40B4-BE49-F238E27FC236}">
                  <a16:creationId xmlns:a16="http://schemas.microsoft.com/office/drawing/2014/main" id="{A8DA6DDE-F255-4E38-9FC5-05A6695A275D}"/>
                </a:ext>
              </a:extLst>
            </p:cNvPr>
            <p:cNvSpPr>
              <a:spLocks noChangeAspect="1"/>
            </p:cNvSpPr>
            <p:nvPr/>
          </p:nvSpPr>
          <p:spPr>
            <a:xfrm>
              <a:off x="1789453" y="3120935"/>
              <a:ext cx="616132" cy="616130"/>
            </a:xfrm>
            <a:prstGeom prst="ellipse">
              <a:avLst/>
            </a:prstGeom>
            <a:solidFill>
              <a:schemeClr val="bg1"/>
            </a:solidFill>
            <a:ln w="38100">
              <a:noFill/>
            </a:ln>
            <a:effectLst>
              <a:outerShdw blurRad="190500" dist="177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solidFill>
                    <a:srgbClr val="0C5832"/>
                  </a:solidFill>
                  <a:latin typeface="+mj-lt"/>
                </a:rPr>
                <a:t>1930</a:t>
              </a:r>
            </a:p>
          </p:txBody>
        </p:sp>
        <p:sp>
          <p:nvSpPr>
            <p:cNvPr id="86" name="Oval 85">
              <a:extLst>
                <a:ext uri="{FF2B5EF4-FFF2-40B4-BE49-F238E27FC236}">
                  <a16:creationId xmlns:a16="http://schemas.microsoft.com/office/drawing/2014/main" id="{B7A903C2-5AAE-4007-8DF2-D2FE67E8B7E3}"/>
                </a:ext>
              </a:extLst>
            </p:cNvPr>
            <p:cNvSpPr>
              <a:spLocks noChangeAspect="1"/>
            </p:cNvSpPr>
            <p:nvPr/>
          </p:nvSpPr>
          <p:spPr>
            <a:xfrm>
              <a:off x="7791868" y="3120935"/>
              <a:ext cx="616132" cy="616130"/>
            </a:xfrm>
            <a:prstGeom prst="ellipse">
              <a:avLst/>
            </a:prstGeom>
            <a:solidFill>
              <a:schemeClr val="bg1"/>
            </a:solidFill>
            <a:ln w="38100">
              <a:noFill/>
            </a:ln>
            <a:effectLst>
              <a:outerShdw blurRad="190500" dist="177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solidFill>
                    <a:srgbClr val="0C5832"/>
                  </a:solidFill>
                  <a:latin typeface="+mj-lt"/>
                </a:rPr>
                <a:t>1948</a:t>
              </a:r>
            </a:p>
          </p:txBody>
        </p:sp>
        <p:sp>
          <p:nvSpPr>
            <p:cNvPr id="87" name="Oval 86">
              <a:extLst>
                <a:ext uri="{FF2B5EF4-FFF2-40B4-BE49-F238E27FC236}">
                  <a16:creationId xmlns:a16="http://schemas.microsoft.com/office/drawing/2014/main" id="{2CB68666-F994-4E61-8B07-99F793A04498}"/>
                </a:ext>
              </a:extLst>
            </p:cNvPr>
            <p:cNvSpPr>
              <a:spLocks noChangeAspect="1"/>
            </p:cNvSpPr>
            <p:nvPr/>
          </p:nvSpPr>
          <p:spPr>
            <a:xfrm>
              <a:off x="7248099" y="3120935"/>
              <a:ext cx="616132" cy="616130"/>
            </a:xfrm>
            <a:prstGeom prst="ellipse">
              <a:avLst/>
            </a:prstGeom>
            <a:solidFill>
              <a:srgbClr val="0C5832"/>
            </a:solidFill>
            <a:ln w="38100">
              <a:noFill/>
            </a:ln>
            <a:effectLst>
              <a:outerShdw blurRad="190500" dist="177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latin typeface="+mj-lt"/>
                </a:rPr>
                <a:t>1947</a:t>
              </a:r>
            </a:p>
          </p:txBody>
        </p:sp>
        <p:sp>
          <p:nvSpPr>
            <p:cNvPr id="88" name="Oval 87">
              <a:extLst>
                <a:ext uri="{FF2B5EF4-FFF2-40B4-BE49-F238E27FC236}">
                  <a16:creationId xmlns:a16="http://schemas.microsoft.com/office/drawing/2014/main" id="{F63152FD-83F7-40A3-A74B-23A71E46B45A}"/>
                </a:ext>
              </a:extLst>
            </p:cNvPr>
            <p:cNvSpPr>
              <a:spLocks noChangeAspect="1"/>
            </p:cNvSpPr>
            <p:nvPr/>
          </p:nvSpPr>
          <p:spPr>
            <a:xfrm>
              <a:off x="10446321" y="3120935"/>
              <a:ext cx="616132" cy="616130"/>
            </a:xfrm>
            <a:prstGeom prst="ellipse">
              <a:avLst/>
            </a:prstGeom>
            <a:solidFill>
              <a:schemeClr val="bg1"/>
            </a:solidFill>
            <a:ln w="38100">
              <a:noFill/>
            </a:ln>
            <a:effectLst>
              <a:outerShdw blurRad="190500" dist="177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solidFill>
                    <a:srgbClr val="0C5832"/>
                  </a:solidFill>
                  <a:latin typeface="+mj-lt"/>
                </a:rPr>
                <a:t>1956</a:t>
              </a:r>
            </a:p>
          </p:txBody>
        </p:sp>
        <p:sp>
          <p:nvSpPr>
            <p:cNvPr id="89" name="Oval 88">
              <a:extLst>
                <a:ext uri="{FF2B5EF4-FFF2-40B4-BE49-F238E27FC236}">
                  <a16:creationId xmlns:a16="http://schemas.microsoft.com/office/drawing/2014/main" id="{064591C0-6937-4857-9EE3-DE4F2F87D608}"/>
                </a:ext>
              </a:extLst>
            </p:cNvPr>
            <p:cNvSpPr>
              <a:spLocks noChangeAspect="1"/>
            </p:cNvSpPr>
            <p:nvPr/>
          </p:nvSpPr>
          <p:spPr>
            <a:xfrm>
              <a:off x="9902552" y="3120935"/>
              <a:ext cx="616132" cy="616130"/>
            </a:xfrm>
            <a:prstGeom prst="ellipse">
              <a:avLst/>
            </a:prstGeom>
            <a:solidFill>
              <a:srgbClr val="0C5832"/>
            </a:solidFill>
            <a:ln w="38100">
              <a:noFill/>
            </a:ln>
            <a:effectLst>
              <a:outerShdw blurRad="190500" dist="177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latin typeface="+mj-lt"/>
                </a:rPr>
                <a:t>1955</a:t>
              </a:r>
            </a:p>
          </p:txBody>
        </p:sp>
      </p:grpSp>
      <p:sp>
        <p:nvSpPr>
          <p:cNvPr id="90" name="Text Placeholder 4">
            <a:extLst>
              <a:ext uri="{FF2B5EF4-FFF2-40B4-BE49-F238E27FC236}">
                <a16:creationId xmlns:a16="http://schemas.microsoft.com/office/drawing/2014/main" id="{F3C0482A-DDC0-4E62-A1A3-1280B0F1F30E}"/>
              </a:ext>
            </a:extLst>
          </p:cNvPr>
          <p:cNvSpPr txBox="1">
            <a:spLocks/>
          </p:cNvSpPr>
          <p:nvPr/>
        </p:nvSpPr>
        <p:spPr>
          <a:xfrm>
            <a:off x="1475371" y="2320121"/>
            <a:ext cx="1643961" cy="6161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5430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002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1200" b="1" dirty="0"/>
              <a:t>Theodore Wirth</a:t>
            </a:r>
          </a:p>
          <a:p>
            <a:pPr>
              <a:spcBef>
                <a:spcPts val="0"/>
              </a:spcBef>
            </a:pPr>
            <a:r>
              <a:rPr lang="en-US" sz="1200" dirty="0"/>
              <a:t>Minneapolis Park Board, Minnesota</a:t>
            </a:r>
          </a:p>
        </p:txBody>
      </p:sp>
      <p:sp>
        <p:nvSpPr>
          <p:cNvPr id="91" name="Text Placeholder 4">
            <a:extLst>
              <a:ext uri="{FF2B5EF4-FFF2-40B4-BE49-F238E27FC236}">
                <a16:creationId xmlns:a16="http://schemas.microsoft.com/office/drawing/2014/main" id="{5FC53562-8D4D-4C0D-BA21-7EF3F3FB8AA4}"/>
              </a:ext>
            </a:extLst>
          </p:cNvPr>
          <p:cNvSpPr txBox="1">
            <a:spLocks/>
          </p:cNvSpPr>
          <p:nvPr/>
        </p:nvSpPr>
        <p:spPr>
          <a:xfrm>
            <a:off x="2695220" y="4122875"/>
            <a:ext cx="1772914" cy="140817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5430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002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1200" b="1" dirty="0"/>
              <a:t>Peter Norbeck</a:t>
            </a:r>
          </a:p>
          <a:p>
            <a:pPr>
              <a:spcBef>
                <a:spcPts val="0"/>
              </a:spcBef>
            </a:pPr>
            <a:r>
              <a:rPr lang="en-US" sz="1200" dirty="0"/>
              <a:t>United States Senator South Dakota</a:t>
            </a:r>
          </a:p>
          <a:p>
            <a:pPr>
              <a:spcBef>
                <a:spcPts val="0"/>
              </a:spcBef>
            </a:pPr>
            <a:endParaRPr lang="en-US" sz="1200" dirty="0"/>
          </a:p>
          <a:p>
            <a:pPr>
              <a:spcBef>
                <a:spcPts val="0"/>
              </a:spcBef>
            </a:pPr>
            <a:r>
              <a:rPr lang="en-US" sz="1200" b="1" dirty="0"/>
              <a:t>Margo K. Frankel</a:t>
            </a:r>
          </a:p>
          <a:p>
            <a:pPr>
              <a:spcBef>
                <a:spcPts val="0"/>
              </a:spcBef>
            </a:pPr>
            <a:r>
              <a:rPr lang="en-US" sz="1200" dirty="0"/>
              <a:t>Citizen, Iowa Board of Conservation</a:t>
            </a:r>
          </a:p>
        </p:txBody>
      </p:sp>
      <p:sp>
        <p:nvSpPr>
          <p:cNvPr id="92" name="Text Placeholder 4">
            <a:extLst>
              <a:ext uri="{FF2B5EF4-FFF2-40B4-BE49-F238E27FC236}">
                <a16:creationId xmlns:a16="http://schemas.microsoft.com/office/drawing/2014/main" id="{1BB71ABC-1C85-440D-BF7E-074FE43C5176}"/>
              </a:ext>
            </a:extLst>
          </p:cNvPr>
          <p:cNvSpPr txBox="1">
            <a:spLocks/>
          </p:cNvSpPr>
          <p:nvPr/>
        </p:nvSpPr>
        <p:spPr>
          <a:xfrm>
            <a:off x="3448083" y="1480730"/>
            <a:ext cx="1778344" cy="14651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5430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002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1200" b="1" dirty="0"/>
              <a:t>Robert Moses</a:t>
            </a:r>
          </a:p>
          <a:p>
            <a:pPr>
              <a:spcBef>
                <a:spcPts val="0"/>
              </a:spcBef>
            </a:pPr>
            <a:r>
              <a:rPr lang="en-US" sz="1200" dirty="0"/>
              <a:t>Commissioner</a:t>
            </a:r>
          </a:p>
          <a:p>
            <a:pPr>
              <a:spcBef>
                <a:spcPts val="0"/>
              </a:spcBef>
            </a:pPr>
            <a:r>
              <a:rPr lang="en-US" sz="1200" dirty="0"/>
              <a:t>City of New York</a:t>
            </a:r>
          </a:p>
          <a:p>
            <a:pPr>
              <a:spcBef>
                <a:spcPts val="0"/>
              </a:spcBef>
            </a:pPr>
            <a:endParaRPr lang="en-US" sz="1200" dirty="0"/>
          </a:p>
          <a:p>
            <a:pPr>
              <a:spcBef>
                <a:spcPts val="0"/>
              </a:spcBef>
            </a:pPr>
            <a:r>
              <a:rPr lang="en-US" sz="1200" b="1" dirty="0"/>
              <a:t>Roger W. Toll</a:t>
            </a:r>
          </a:p>
          <a:p>
            <a:pPr>
              <a:spcBef>
                <a:spcPts val="0"/>
              </a:spcBef>
            </a:pPr>
            <a:r>
              <a:rPr lang="en-US" sz="1200" dirty="0"/>
              <a:t>First Superintendent Yellowstone National Park, Montana</a:t>
            </a:r>
          </a:p>
        </p:txBody>
      </p:sp>
      <p:sp>
        <p:nvSpPr>
          <p:cNvPr id="93" name="Text Placeholder 4">
            <a:extLst>
              <a:ext uri="{FF2B5EF4-FFF2-40B4-BE49-F238E27FC236}">
                <a16:creationId xmlns:a16="http://schemas.microsoft.com/office/drawing/2014/main" id="{12558FF4-FD97-4F82-A442-F177F196E5A7}"/>
              </a:ext>
            </a:extLst>
          </p:cNvPr>
          <p:cNvSpPr txBox="1">
            <a:spLocks/>
          </p:cNvSpPr>
          <p:nvPr/>
        </p:nvSpPr>
        <p:spPr>
          <a:xfrm>
            <a:off x="4982889" y="4122875"/>
            <a:ext cx="1362226" cy="125439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5430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002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1200" b="1" dirty="0"/>
              <a:t>William Albert Stinchcomb</a:t>
            </a:r>
          </a:p>
          <a:p>
            <a:pPr>
              <a:spcBef>
                <a:spcPts val="0"/>
              </a:spcBef>
            </a:pPr>
            <a:r>
              <a:rPr lang="en-US" sz="1200" dirty="0"/>
              <a:t>Cleveland Park District, Ohio </a:t>
            </a:r>
          </a:p>
        </p:txBody>
      </p:sp>
      <p:sp>
        <p:nvSpPr>
          <p:cNvPr id="94" name="Text Placeholder 4">
            <a:extLst>
              <a:ext uri="{FF2B5EF4-FFF2-40B4-BE49-F238E27FC236}">
                <a16:creationId xmlns:a16="http://schemas.microsoft.com/office/drawing/2014/main" id="{BDB56CA3-E030-4CF2-8712-9BEB6D668A50}"/>
              </a:ext>
            </a:extLst>
          </p:cNvPr>
          <p:cNvSpPr txBox="1">
            <a:spLocks/>
          </p:cNvSpPr>
          <p:nvPr/>
        </p:nvSpPr>
        <p:spPr>
          <a:xfrm>
            <a:off x="5438499" y="2314689"/>
            <a:ext cx="1643960" cy="60482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5430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002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1200" b="1" dirty="0"/>
              <a:t>Harlean James</a:t>
            </a:r>
          </a:p>
          <a:p>
            <a:pPr>
              <a:spcBef>
                <a:spcPts val="0"/>
              </a:spcBef>
            </a:pPr>
            <a:r>
              <a:rPr lang="en-US" sz="1200" dirty="0"/>
              <a:t>American Planning and Civic Association</a:t>
            </a:r>
          </a:p>
        </p:txBody>
      </p:sp>
      <p:sp>
        <p:nvSpPr>
          <p:cNvPr id="95" name="Text Placeholder 4">
            <a:extLst>
              <a:ext uri="{FF2B5EF4-FFF2-40B4-BE49-F238E27FC236}">
                <a16:creationId xmlns:a16="http://schemas.microsoft.com/office/drawing/2014/main" id="{544FFE64-5276-4796-A00C-DF48EBD86D3E}"/>
              </a:ext>
            </a:extLst>
          </p:cNvPr>
          <p:cNvSpPr txBox="1">
            <a:spLocks/>
          </p:cNvSpPr>
          <p:nvPr/>
        </p:nvSpPr>
        <p:spPr>
          <a:xfrm>
            <a:off x="6977773" y="4122875"/>
            <a:ext cx="1772916" cy="6611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5430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002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1200" b="1" dirty="0"/>
              <a:t>Conrad Wirth</a:t>
            </a:r>
          </a:p>
          <a:p>
            <a:pPr>
              <a:spcBef>
                <a:spcPts val="0"/>
              </a:spcBef>
            </a:pPr>
            <a:r>
              <a:rPr lang="en-US" sz="1200" dirty="0"/>
              <a:t>National Park Service</a:t>
            </a:r>
          </a:p>
        </p:txBody>
      </p:sp>
      <p:cxnSp>
        <p:nvCxnSpPr>
          <p:cNvPr id="96" name="Straight Connector 95">
            <a:extLst>
              <a:ext uri="{FF2B5EF4-FFF2-40B4-BE49-F238E27FC236}">
                <a16:creationId xmlns:a16="http://schemas.microsoft.com/office/drawing/2014/main" id="{C8F749F3-5A29-4277-8CFC-CCCA37BC1557}"/>
              </a:ext>
            </a:extLst>
          </p:cNvPr>
          <p:cNvCxnSpPr>
            <a:cxnSpLocks/>
          </p:cNvCxnSpPr>
          <p:nvPr/>
        </p:nvCxnSpPr>
        <p:spPr>
          <a:xfrm>
            <a:off x="8073384" y="2919516"/>
            <a:ext cx="0" cy="169051"/>
          </a:xfrm>
          <a:prstGeom prst="line">
            <a:avLst/>
          </a:prstGeom>
          <a:ln>
            <a:solidFill>
              <a:schemeClr val="bg1"/>
            </a:solidFill>
          </a:ln>
          <a:effectLst>
            <a:outerShdw blurRad="190500" dist="177800" dir="2700000" algn="tl"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sp>
        <p:nvSpPr>
          <p:cNvPr id="97" name="Text Placeholder 4">
            <a:extLst>
              <a:ext uri="{FF2B5EF4-FFF2-40B4-BE49-F238E27FC236}">
                <a16:creationId xmlns:a16="http://schemas.microsoft.com/office/drawing/2014/main" id="{27766B83-09C3-4D07-8E36-365BAD126642}"/>
              </a:ext>
            </a:extLst>
          </p:cNvPr>
          <p:cNvSpPr txBox="1">
            <a:spLocks/>
          </p:cNvSpPr>
          <p:nvPr/>
        </p:nvSpPr>
        <p:spPr>
          <a:xfrm>
            <a:off x="7294530" y="2480453"/>
            <a:ext cx="1983388" cy="4796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5430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002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1200" b="1" dirty="0"/>
              <a:t>Percival Proctor Baxter</a:t>
            </a:r>
          </a:p>
          <a:p>
            <a:pPr>
              <a:spcBef>
                <a:spcPts val="0"/>
              </a:spcBef>
            </a:pPr>
            <a:r>
              <a:rPr lang="en-US" sz="1200" dirty="0"/>
              <a:t>Governor, State of Maine</a:t>
            </a:r>
          </a:p>
        </p:txBody>
      </p:sp>
      <p:cxnSp>
        <p:nvCxnSpPr>
          <p:cNvPr id="98" name="Straight Connector 97">
            <a:extLst>
              <a:ext uri="{FF2B5EF4-FFF2-40B4-BE49-F238E27FC236}">
                <a16:creationId xmlns:a16="http://schemas.microsoft.com/office/drawing/2014/main" id="{B5C1BB98-CA52-4D72-ACC2-335C9C417EE1}"/>
              </a:ext>
            </a:extLst>
          </p:cNvPr>
          <p:cNvCxnSpPr>
            <a:cxnSpLocks/>
          </p:cNvCxnSpPr>
          <p:nvPr/>
        </p:nvCxnSpPr>
        <p:spPr>
          <a:xfrm>
            <a:off x="10225032" y="3774440"/>
            <a:ext cx="0" cy="284564"/>
          </a:xfrm>
          <a:prstGeom prst="line">
            <a:avLst/>
          </a:prstGeom>
          <a:ln>
            <a:solidFill>
              <a:srgbClr val="0C5832"/>
            </a:solidFill>
          </a:ln>
          <a:effectLst>
            <a:outerShdw blurRad="190500" dist="177800" dir="2700000" algn="tl"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sp>
        <p:nvSpPr>
          <p:cNvPr id="99" name="Text Placeholder 4">
            <a:extLst>
              <a:ext uri="{FF2B5EF4-FFF2-40B4-BE49-F238E27FC236}">
                <a16:creationId xmlns:a16="http://schemas.microsoft.com/office/drawing/2014/main" id="{E4F17BC6-B63E-4D2E-B345-15D9EFC676E3}"/>
              </a:ext>
            </a:extLst>
          </p:cNvPr>
          <p:cNvSpPr txBox="1">
            <a:spLocks/>
          </p:cNvSpPr>
          <p:nvPr/>
        </p:nvSpPr>
        <p:spPr>
          <a:xfrm>
            <a:off x="9835969" y="4122876"/>
            <a:ext cx="1576437" cy="80081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5430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002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1200" b="1" dirty="0"/>
              <a:t>Ruth E. Peeler</a:t>
            </a:r>
          </a:p>
          <a:p>
            <a:pPr>
              <a:spcBef>
                <a:spcPts val="0"/>
              </a:spcBef>
            </a:pPr>
            <a:r>
              <a:rPr lang="en-US" sz="1200" dirty="0"/>
              <a:t>Washington State Park Commission, Washington  </a:t>
            </a:r>
          </a:p>
        </p:txBody>
      </p:sp>
      <p:cxnSp>
        <p:nvCxnSpPr>
          <p:cNvPr id="100" name="Straight Connector 99">
            <a:extLst>
              <a:ext uri="{FF2B5EF4-FFF2-40B4-BE49-F238E27FC236}">
                <a16:creationId xmlns:a16="http://schemas.microsoft.com/office/drawing/2014/main" id="{1273E66A-A43F-4F3E-9D17-DBD490AB9D71}"/>
              </a:ext>
            </a:extLst>
          </p:cNvPr>
          <p:cNvCxnSpPr>
            <a:cxnSpLocks/>
          </p:cNvCxnSpPr>
          <p:nvPr/>
        </p:nvCxnSpPr>
        <p:spPr>
          <a:xfrm>
            <a:off x="10746246" y="2919516"/>
            <a:ext cx="0" cy="169051"/>
          </a:xfrm>
          <a:prstGeom prst="line">
            <a:avLst/>
          </a:prstGeom>
          <a:ln>
            <a:solidFill>
              <a:schemeClr val="bg1"/>
            </a:solidFill>
          </a:ln>
          <a:effectLst>
            <a:outerShdw blurRad="190500" dist="177800" dir="2700000" algn="tl"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sp>
        <p:nvSpPr>
          <p:cNvPr id="101" name="Text Placeholder 4">
            <a:extLst>
              <a:ext uri="{FF2B5EF4-FFF2-40B4-BE49-F238E27FC236}">
                <a16:creationId xmlns:a16="http://schemas.microsoft.com/office/drawing/2014/main" id="{D2AF837F-981A-42D2-ACA0-2B58354D869D}"/>
              </a:ext>
            </a:extLst>
          </p:cNvPr>
          <p:cNvSpPr txBox="1">
            <a:spLocks/>
          </p:cNvSpPr>
          <p:nvPr/>
        </p:nvSpPr>
        <p:spPr>
          <a:xfrm>
            <a:off x="9835969" y="2314689"/>
            <a:ext cx="1863410" cy="639146"/>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5430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002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1200" b="1" dirty="0"/>
              <a:t>Gilbert Grosvenor</a:t>
            </a:r>
          </a:p>
          <a:p>
            <a:pPr>
              <a:spcBef>
                <a:spcPts val="0"/>
              </a:spcBef>
            </a:pPr>
            <a:r>
              <a:rPr lang="en-US" sz="1200" dirty="0"/>
              <a:t>National Geographic Society, Washington D.C. </a:t>
            </a:r>
          </a:p>
        </p:txBody>
      </p:sp>
      <p:cxnSp>
        <p:nvCxnSpPr>
          <p:cNvPr id="102" name="Straight Connector 101">
            <a:extLst>
              <a:ext uri="{FF2B5EF4-FFF2-40B4-BE49-F238E27FC236}">
                <a16:creationId xmlns:a16="http://schemas.microsoft.com/office/drawing/2014/main" id="{DDB92C03-2184-43E8-B503-B44F029F9C92}"/>
              </a:ext>
            </a:extLst>
          </p:cNvPr>
          <p:cNvCxnSpPr>
            <a:cxnSpLocks/>
          </p:cNvCxnSpPr>
          <p:nvPr/>
        </p:nvCxnSpPr>
        <p:spPr>
          <a:xfrm>
            <a:off x="6096000" y="2919516"/>
            <a:ext cx="0" cy="169051"/>
          </a:xfrm>
          <a:prstGeom prst="line">
            <a:avLst/>
          </a:prstGeom>
          <a:ln>
            <a:solidFill>
              <a:schemeClr val="bg1"/>
            </a:solidFill>
          </a:ln>
          <a:effectLst>
            <a:outerShdw blurRad="190500" dist="177800" dir="2700000" algn="tl"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7F47162-2CAE-43E9-9496-1FA6A7F04020}"/>
              </a:ext>
            </a:extLst>
          </p:cNvPr>
          <p:cNvCxnSpPr>
            <a:cxnSpLocks/>
          </p:cNvCxnSpPr>
          <p:nvPr/>
        </p:nvCxnSpPr>
        <p:spPr>
          <a:xfrm>
            <a:off x="5432194" y="3774440"/>
            <a:ext cx="0" cy="284564"/>
          </a:xfrm>
          <a:prstGeom prst="line">
            <a:avLst/>
          </a:prstGeom>
          <a:ln>
            <a:solidFill>
              <a:srgbClr val="0C5832"/>
            </a:solidFill>
          </a:ln>
          <a:effectLst>
            <a:outerShdw blurRad="190500" dist="177800" dir="2700000" algn="tl"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9B9996B5-A3BE-4F40-80DE-4AC9A3AF0ECF}"/>
              </a:ext>
            </a:extLst>
          </p:cNvPr>
          <p:cNvCxnSpPr>
            <a:cxnSpLocks/>
          </p:cNvCxnSpPr>
          <p:nvPr/>
        </p:nvCxnSpPr>
        <p:spPr>
          <a:xfrm>
            <a:off x="4098324" y="2919516"/>
            <a:ext cx="0" cy="169051"/>
          </a:xfrm>
          <a:prstGeom prst="line">
            <a:avLst/>
          </a:prstGeom>
          <a:ln>
            <a:solidFill>
              <a:schemeClr val="bg1"/>
            </a:solidFill>
          </a:ln>
          <a:effectLst>
            <a:outerShdw blurRad="190500" dist="177800" dir="2700000" algn="tl"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FBD275A-8489-419D-A3CD-5E7D89791C85}"/>
              </a:ext>
            </a:extLst>
          </p:cNvPr>
          <p:cNvSpPr/>
          <p:nvPr/>
        </p:nvSpPr>
        <p:spPr>
          <a:xfrm rot="13500000">
            <a:off x="11594005" y="3316135"/>
            <a:ext cx="225730" cy="225730"/>
          </a:xfrm>
          <a:custGeom>
            <a:avLst/>
            <a:gdLst>
              <a:gd name="connsiteX0" fmla="*/ 0 w 852676"/>
              <a:gd name="connsiteY0" fmla="*/ 0 h 852676"/>
              <a:gd name="connsiteX1" fmla="*/ 852676 w 852676"/>
              <a:gd name="connsiteY1" fmla="*/ 0 h 852676"/>
              <a:gd name="connsiteX2" fmla="*/ 852676 w 852676"/>
              <a:gd name="connsiteY2" fmla="*/ 852676 h 852676"/>
              <a:gd name="connsiteX3" fmla="*/ 0 w 852676"/>
              <a:gd name="connsiteY3" fmla="*/ 852676 h 852676"/>
              <a:gd name="connsiteX4" fmla="*/ 0 w 852676"/>
              <a:gd name="connsiteY4" fmla="*/ 0 h 852676"/>
              <a:gd name="connsiteX0" fmla="*/ 852676 w 944116"/>
              <a:gd name="connsiteY0" fmla="*/ 0 h 852676"/>
              <a:gd name="connsiteX1" fmla="*/ 852676 w 944116"/>
              <a:gd name="connsiteY1" fmla="*/ 852676 h 852676"/>
              <a:gd name="connsiteX2" fmla="*/ 0 w 944116"/>
              <a:gd name="connsiteY2" fmla="*/ 852676 h 852676"/>
              <a:gd name="connsiteX3" fmla="*/ 0 w 944116"/>
              <a:gd name="connsiteY3" fmla="*/ 0 h 852676"/>
              <a:gd name="connsiteX4" fmla="*/ 944116 w 944116"/>
              <a:gd name="connsiteY4" fmla="*/ 91440 h 852676"/>
              <a:gd name="connsiteX0" fmla="*/ 852676 w 852676"/>
              <a:gd name="connsiteY0" fmla="*/ 225083 h 1077759"/>
              <a:gd name="connsiteX1" fmla="*/ 852676 w 852676"/>
              <a:gd name="connsiteY1" fmla="*/ 1077759 h 1077759"/>
              <a:gd name="connsiteX2" fmla="*/ 0 w 852676"/>
              <a:gd name="connsiteY2" fmla="*/ 1077759 h 1077759"/>
              <a:gd name="connsiteX3" fmla="*/ 0 w 852676"/>
              <a:gd name="connsiteY3" fmla="*/ 225083 h 1077759"/>
              <a:gd name="connsiteX4" fmla="*/ 530877 w 852676"/>
              <a:gd name="connsiteY4" fmla="*/ 0 h 1077759"/>
              <a:gd name="connsiteX0" fmla="*/ 852676 w 852676"/>
              <a:gd name="connsiteY0" fmla="*/ 0 h 852676"/>
              <a:gd name="connsiteX1" fmla="*/ 852676 w 852676"/>
              <a:gd name="connsiteY1" fmla="*/ 852676 h 852676"/>
              <a:gd name="connsiteX2" fmla="*/ 0 w 852676"/>
              <a:gd name="connsiteY2" fmla="*/ 852676 h 852676"/>
              <a:gd name="connsiteX3" fmla="*/ 0 w 852676"/>
              <a:gd name="connsiteY3" fmla="*/ 0 h 852676"/>
              <a:gd name="connsiteX0" fmla="*/ 852676 w 852676"/>
              <a:gd name="connsiteY0" fmla="*/ 852676 h 852676"/>
              <a:gd name="connsiteX1" fmla="*/ 0 w 852676"/>
              <a:gd name="connsiteY1" fmla="*/ 852676 h 852676"/>
              <a:gd name="connsiteX2" fmla="*/ 0 w 852676"/>
              <a:gd name="connsiteY2" fmla="*/ 0 h 852676"/>
            </a:gdLst>
            <a:ahLst/>
            <a:cxnLst>
              <a:cxn ang="0">
                <a:pos x="connsiteX0" y="connsiteY0"/>
              </a:cxn>
              <a:cxn ang="0">
                <a:pos x="connsiteX1" y="connsiteY1"/>
              </a:cxn>
              <a:cxn ang="0">
                <a:pos x="connsiteX2" y="connsiteY2"/>
              </a:cxn>
            </a:cxnLst>
            <a:rect l="l" t="t" r="r" b="b"/>
            <a:pathLst>
              <a:path w="852676" h="852676">
                <a:moveTo>
                  <a:pt x="852676" y="852676"/>
                </a:moveTo>
                <a:lnTo>
                  <a:pt x="0" y="852676"/>
                </a:lnTo>
                <a:lnTo>
                  <a:pt x="0" y="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20207282"/>
      </p:ext>
    </p:extLst>
  </p:cSld>
  <p:clrMapOvr>
    <a:masterClrMapping/>
  </p:clrMapOvr>
  <p:transition spd="slow" advClick="0" advTm="19000">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ext Placeholder 4">
            <a:extLst>
              <a:ext uri="{FF2B5EF4-FFF2-40B4-BE49-F238E27FC236}">
                <a16:creationId xmlns:a16="http://schemas.microsoft.com/office/drawing/2014/main" id="{D66F792B-D57D-4A93-9B3F-C01610CAE267}"/>
              </a:ext>
            </a:extLst>
          </p:cNvPr>
          <p:cNvSpPr txBox="1">
            <a:spLocks/>
          </p:cNvSpPr>
          <p:nvPr/>
        </p:nvSpPr>
        <p:spPr>
          <a:xfrm>
            <a:off x="3689099" y="4122875"/>
            <a:ext cx="1600665" cy="11913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5430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002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1200" b="1" dirty="0"/>
              <a:t>Ignatius “Nash” Castro</a:t>
            </a:r>
          </a:p>
          <a:p>
            <a:pPr>
              <a:spcBef>
                <a:spcPts val="0"/>
              </a:spcBef>
            </a:pPr>
            <a:r>
              <a:rPr lang="en-US" sz="1200" dirty="0"/>
              <a:t>Palisades Interstate Park Commission, Washington, DC</a:t>
            </a:r>
          </a:p>
        </p:txBody>
      </p:sp>
      <p:cxnSp>
        <p:nvCxnSpPr>
          <p:cNvPr id="151" name="Straight Connector 150">
            <a:extLst>
              <a:ext uri="{FF2B5EF4-FFF2-40B4-BE49-F238E27FC236}">
                <a16:creationId xmlns:a16="http://schemas.microsoft.com/office/drawing/2014/main" id="{7041C2FD-1ED0-4228-8AC4-EC4524167D7F}"/>
              </a:ext>
            </a:extLst>
          </p:cNvPr>
          <p:cNvCxnSpPr>
            <a:cxnSpLocks/>
          </p:cNvCxnSpPr>
          <p:nvPr/>
        </p:nvCxnSpPr>
        <p:spPr>
          <a:xfrm>
            <a:off x="1431543" y="3751097"/>
            <a:ext cx="0" cy="299115"/>
          </a:xfrm>
          <a:prstGeom prst="line">
            <a:avLst/>
          </a:prstGeom>
          <a:ln>
            <a:solidFill>
              <a:srgbClr val="92D050"/>
            </a:solidFill>
          </a:ln>
          <a:effectLst>
            <a:outerShdw blurRad="190500" dist="127000" dir="2700000" algn="tl"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12E8A552-D571-45A0-9295-D40F5D9DA887}"/>
              </a:ext>
            </a:extLst>
          </p:cNvPr>
          <p:cNvCxnSpPr>
            <a:cxnSpLocks/>
          </p:cNvCxnSpPr>
          <p:nvPr/>
        </p:nvCxnSpPr>
        <p:spPr>
          <a:xfrm>
            <a:off x="0" y="3419856"/>
            <a:ext cx="11497586" cy="0"/>
          </a:xfrm>
          <a:prstGeom prst="line">
            <a:avLst/>
          </a:prstGeom>
          <a:ln w="19050">
            <a:solidFill>
              <a:srgbClr val="92D050"/>
            </a:solidFill>
            <a:tailEnd type="triangle"/>
          </a:ln>
          <a:effectLst>
            <a:outerShdw blurRad="190500" dist="127000" dir="2700000" algn="tl"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sp>
        <p:nvSpPr>
          <p:cNvPr id="76" name="Text Placeholder 4">
            <a:extLst>
              <a:ext uri="{FF2B5EF4-FFF2-40B4-BE49-F238E27FC236}">
                <a16:creationId xmlns:a16="http://schemas.microsoft.com/office/drawing/2014/main" id="{3CCB72D0-55DE-4DB0-A1A6-31D542864CC8}"/>
              </a:ext>
            </a:extLst>
          </p:cNvPr>
          <p:cNvSpPr>
            <a:spLocks noGrp="1"/>
          </p:cNvSpPr>
          <p:nvPr>
            <p:ph type="body" sz="half" idx="2"/>
          </p:nvPr>
        </p:nvSpPr>
        <p:spPr>
          <a:xfrm>
            <a:off x="702233" y="4166259"/>
            <a:ext cx="1295539" cy="942072"/>
          </a:xfrm>
        </p:spPr>
        <p:txBody>
          <a:bodyPr>
            <a:normAutofit/>
          </a:bodyPr>
          <a:lstStyle/>
          <a:p>
            <a:pPr>
              <a:spcBef>
                <a:spcPts val="0"/>
              </a:spcBef>
            </a:pPr>
            <a:r>
              <a:rPr lang="en-US" sz="1200" b="1" dirty="0"/>
              <a:t>Louis B. (“LB”) Houston</a:t>
            </a:r>
          </a:p>
          <a:p>
            <a:pPr>
              <a:spcBef>
                <a:spcPts val="0"/>
              </a:spcBef>
            </a:pPr>
            <a:r>
              <a:rPr lang="en-US" sz="1200" dirty="0"/>
              <a:t>Dallas Park Board, Texas</a:t>
            </a:r>
          </a:p>
        </p:txBody>
      </p:sp>
      <p:sp>
        <p:nvSpPr>
          <p:cNvPr id="63" name="Oval 62">
            <a:extLst>
              <a:ext uri="{FF2B5EF4-FFF2-40B4-BE49-F238E27FC236}">
                <a16:creationId xmlns:a16="http://schemas.microsoft.com/office/drawing/2014/main" id="{37B2BF4F-3052-4589-AF4B-FE4AE3D59FCC}"/>
              </a:ext>
            </a:extLst>
          </p:cNvPr>
          <p:cNvSpPr>
            <a:spLocks noChangeAspect="1"/>
          </p:cNvSpPr>
          <p:nvPr/>
        </p:nvSpPr>
        <p:spPr>
          <a:xfrm>
            <a:off x="1367799" y="3359765"/>
            <a:ext cx="138470" cy="138470"/>
          </a:xfrm>
          <a:prstGeom prst="ellipse">
            <a:avLst/>
          </a:prstGeom>
          <a:solidFill>
            <a:srgbClr val="0C5832"/>
          </a:solidFill>
          <a:ln>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64" name="Oval 63">
            <a:extLst>
              <a:ext uri="{FF2B5EF4-FFF2-40B4-BE49-F238E27FC236}">
                <a16:creationId xmlns:a16="http://schemas.microsoft.com/office/drawing/2014/main" id="{A0694BB1-19B8-40F1-A218-D70E9C331E36}"/>
              </a:ext>
            </a:extLst>
          </p:cNvPr>
          <p:cNvSpPr>
            <a:spLocks noChangeAspect="1"/>
          </p:cNvSpPr>
          <p:nvPr/>
        </p:nvSpPr>
        <p:spPr>
          <a:xfrm>
            <a:off x="2033366" y="3359765"/>
            <a:ext cx="138470" cy="138470"/>
          </a:xfrm>
          <a:prstGeom prst="ellipse">
            <a:avLst/>
          </a:prstGeom>
          <a:solidFill>
            <a:srgbClr val="0C5832"/>
          </a:solidFill>
          <a:ln>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67" name="Oval 66">
            <a:extLst>
              <a:ext uri="{FF2B5EF4-FFF2-40B4-BE49-F238E27FC236}">
                <a16:creationId xmlns:a16="http://schemas.microsoft.com/office/drawing/2014/main" id="{C2871961-3AF7-4D49-8D19-E6929699590B}"/>
              </a:ext>
            </a:extLst>
          </p:cNvPr>
          <p:cNvSpPr>
            <a:spLocks noChangeAspect="1"/>
          </p:cNvSpPr>
          <p:nvPr/>
        </p:nvSpPr>
        <p:spPr>
          <a:xfrm>
            <a:off x="2698933" y="3359765"/>
            <a:ext cx="138470" cy="138470"/>
          </a:xfrm>
          <a:prstGeom prst="ellipse">
            <a:avLst/>
          </a:prstGeom>
          <a:solidFill>
            <a:srgbClr val="0C5832"/>
          </a:solidFill>
          <a:ln>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68" name="Oval 67">
            <a:extLst>
              <a:ext uri="{FF2B5EF4-FFF2-40B4-BE49-F238E27FC236}">
                <a16:creationId xmlns:a16="http://schemas.microsoft.com/office/drawing/2014/main" id="{DB5451BA-9883-4219-910D-2DAC0B36F21B}"/>
              </a:ext>
            </a:extLst>
          </p:cNvPr>
          <p:cNvSpPr>
            <a:spLocks noChangeAspect="1"/>
          </p:cNvSpPr>
          <p:nvPr/>
        </p:nvSpPr>
        <p:spPr>
          <a:xfrm>
            <a:off x="4695634" y="3359765"/>
            <a:ext cx="138470" cy="138470"/>
          </a:xfrm>
          <a:prstGeom prst="ellipse">
            <a:avLst/>
          </a:prstGeom>
          <a:solidFill>
            <a:srgbClr val="0C5832"/>
          </a:solidFill>
          <a:ln>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69" name="Oval 68">
            <a:extLst>
              <a:ext uri="{FF2B5EF4-FFF2-40B4-BE49-F238E27FC236}">
                <a16:creationId xmlns:a16="http://schemas.microsoft.com/office/drawing/2014/main" id="{905A4F1D-FC26-4189-8A4E-B0EFD9327627}"/>
              </a:ext>
            </a:extLst>
          </p:cNvPr>
          <p:cNvSpPr>
            <a:spLocks noChangeAspect="1"/>
          </p:cNvSpPr>
          <p:nvPr/>
        </p:nvSpPr>
        <p:spPr>
          <a:xfrm>
            <a:off x="8023469" y="3361507"/>
            <a:ext cx="138470" cy="138470"/>
          </a:xfrm>
          <a:prstGeom prst="ellipse">
            <a:avLst/>
          </a:prstGeom>
          <a:solidFill>
            <a:srgbClr val="92D050"/>
          </a:solidFill>
          <a:ln>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82" name="Oval 81">
            <a:extLst>
              <a:ext uri="{FF2B5EF4-FFF2-40B4-BE49-F238E27FC236}">
                <a16:creationId xmlns:a16="http://schemas.microsoft.com/office/drawing/2014/main" id="{9FF3542D-5C1E-4AC4-9638-AA92C225DD33}"/>
              </a:ext>
            </a:extLst>
          </p:cNvPr>
          <p:cNvSpPr>
            <a:spLocks noChangeAspect="1"/>
          </p:cNvSpPr>
          <p:nvPr/>
        </p:nvSpPr>
        <p:spPr>
          <a:xfrm>
            <a:off x="1126147" y="3111791"/>
            <a:ext cx="616132" cy="616130"/>
          </a:xfrm>
          <a:prstGeom prst="ellipse">
            <a:avLst/>
          </a:prstGeom>
          <a:solidFill>
            <a:srgbClr val="92D050"/>
          </a:solidFill>
          <a:ln w="19050">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latin typeface="+mj-lt"/>
              </a:rPr>
              <a:t>1960</a:t>
            </a:r>
          </a:p>
        </p:txBody>
      </p:sp>
      <p:sp>
        <p:nvSpPr>
          <p:cNvPr id="140" name="Oval 139">
            <a:extLst>
              <a:ext uri="{FF2B5EF4-FFF2-40B4-BE49-F238E27FC236}">
                <a16:creationId xmlns:a16="http://schemas.microsoft.com/office/drawing/2014/main" id="{1DF562E0-F9DD-45E0-A860-42383A5B4ECD}"/>
              </a:ext>
            </a:extLst>
          </p:cNvPr>
          <p:cNvSpPr>
            <a:spLocks noChangeAspect="1"/>
          </p:cNvSpPr>
          <p:nvPr/>
        </p:nvSpPr>
        <p:spPr>
          <a:xfrm>
            <a:off x="4030067" y="3361507"/>
            <a:ext cx="138470" cy="138470"/>
          </a:xfrm>
          <a:prstGeom prst="ellipse">
            <a:avLst/>
          </a:prstGeom>
          <a:solidFill>
            <a:srgbClr val="92D050"/>
          </a:solidFill>
          <a:ln>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141" name="Oval 140">
            <a:extLst>
              <a:ext uri="{FF2B5EF4-FFF2-40B4-BE49-F238E27FC236}">
                <a16:creationId xmlns:a16="http://schemas.microsoft.com/office/drawing/2014/main" id="{977D062E-1400-452E-BC8D-51168EA94945}"/>
              </a:ext>
            </a:extLst>
          </p:cNvPr>
          <p:cNvSpPr>
            <a:spLocks noChangeAspect="1"/>
          </p:cNvSpPr>
          <p:nvPr/>
        </p:nvSpPr>
        <p:spPr>
          <a:xfrm>
            <a:off x="5361201" y="3361507"/>
            <a:ext cx="138470" cy="138470"/>
          </a:xfrm>
          <a:prstGeom prst="ellipse">
            <a:avLst/>
          </a:prstGeom>
          <a:solidFill>
            <a:srgbClr val="0C5832"/>
          </a:solidFill>
          <a:ln>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142" name="Oval 141">
            <a:extLst>
              <a:ext uri="{FF2B5EF4-FFF2-40B4-BE49-F238E27FC236}">
                <a16:creationId xmlns:a16="http://schemas.microsoft.com/office/drawing/2014/main" id="{A759EA1D-6BA6-4567-84DA-0498C004CE47}"/>
              </a:ext>
            </a:extLst>
          </p:cNvPr>
          <p:cNvSpPr>
            <a:spLocks noChangeAspect="1"/>
          </p:cNvSpPr>
          <p:nvPr/>
        </p:nvSpPr>
        <p:spPr>
          <a:xfrm>
            <a:off x="10685737" y="3352542"/>
            <a:ext cx="138470" cy="138470"/>
          </a:xfrm>
          <a:prstGeom prst="ellipse">
            <a:avLst/>
          </a:prstGeom>
          <a:solidFill>
            <a:srgbClr val="0C5832"/>
          </a:solidFill>
          <a:ln>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143" name="Oval 142">
            <a:extLst>
              <a:ext uri="{FF2B5EF4-FFF2-40B4-BE49-F238E27FC236}">
                <a16:creationId xmlns:a16="http://schemas.microsoft.com/office/drawing/2014/main" id="{B43D5353-9889-4043-8AD8-B68AD7926E21}"/>
              </a:ext>
            </a:extLst>
          </p:cNvPr>
          <p:cNvSpPr>
            <a:spLocks noChangeAspect="1"/>
          </p:cNvSpPr>
          <p:nvPr/>
        </p:nvSpPr>
        <p:spPr>
          <a:xfrm>
            <a:off x="3364500" y="3361507"/>
            <a:ext cx="138470" cy="138470"/>
          </a:xfrm>
          <a:prstGeom prst="ellipse">
            <a:avLst/>
          </a:prstGeom>
          <a:solidFill>
            <a:srgbClr val="0C5832"/>
          </a:solidFill>
          <a:ln>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144" name="Oval 143">
            <a:extLst>
              <a:ext uri="{FF2B5EF4-FFF2-40B4-BE49-F238E27FC236}">
                <a16:creationId xmlns:a16="http://schemas.microsoft.com/office/drawing/2014/main" id="{F12D05C5-13D2-417B-8D11-A1CF67E43F3F}"/>
              </a:ext>
            </a:extLst>
          </p:cNvPr>
          <p:cNvSpPr>
            <a:spLocks noChangeAspect="1"/>
          </p:cNvSpPr>
          <p:nvPr/>
        </p:nvSpPr>
        <p:spPr>
          <a:xfrm>
            <a:off x="6692335" y="3361507"/>
            <a:ext cx="138470" cy="138470"/>
          </a:xfrm>
          <a:prstGeom prst="ellipse">
            <a:avLst/>
          </a:prstGeom>
          <a:solidFill>
            <a:srgbClr val="92D050"/>
          </a:solidFill>
          <a:ln>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147" name="Oval 146">
            <a:extLst>
              <a:ext uri="{FF2B5EF4-FFF2-40B4-BE49-F238E27FC236}">
                <a16:creationId xmlns:a16="http://schemas.microsoft.com/office/drawing/2014/main" id="{507D2013-DE90-4C12-AC91-230286AE1051}"/>
              </a:ext>
            </a:extLst>
          </p:cNvPr>
          <p:cNvSpPr>
            <a:spLocks noChangeAspect="1"/>
          </p:cNvSpPr>
          <p:nvPr/>
        </p:nvSpPr>
        <p:spPr>
          <a:xfrm>
            <a:off x="9354603" y="3352542"/>
            <a:ext cx="138470" cy="138470"/>
          </a:xfrm>
          <a:prstGeom prst="ellipse">
            <a:avLst/>
          </a:prstGeom>
          <a:solidFill>
            <a:srgbClr val="92D050"/>
          </a:solidFill>
          <a:ln>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51" name="Oval 50">
            <a:extLst>
              <a:ext uri="{FF2B5EF4-FFF2-40B4-BE49-F238E27FC236}">
                <a16:creationId xmlns:a16="http://schemas.microsoft.com/office/drawing/2014/main" id="{76C65DEF-E81B-4BA0-94D0-164284F93A47}"/>
              </a:ext>
            </a:extLst>
          </p:cNvPr>
          <p:cNvSpPr>
            <a:spLocks noChangeAspect="1"/>
          </p:cNvSpPr>
          <p:nvPr/>
        </p:nvSpPr>
        <p:spPr>
          <a:xfrm>
            <a:off x="702232" y="3359765"/>
            <a:ext cx="138470" cy="138470"/>
          </a:xfrm>
          <a:prstGeom prst="ellipse">
            <a:avLst/>
          </a:prstGeom>
          <a:solidFill>
            <a:srgbClr val="92D050"/>
          </a:solidFill>
          <a:ln>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52" name="Oval 51">
            <a:extLst>
              <a:ext uri="{FF2B5EF4-FFF2-40B4-BE49-F238E27FC236}">
                <a16:creationId xmlns:a16="http://schemas.microsoft.com/office/drawing/2014/main" id="{341FCC8A-9DC4-4DA8-9CB3-3554B74455EA}"/>
              </a:ext>
            </a:extLst>
          </p:cNvPr>
          <p:cNvSpPr>
            <a:spLocks noChangeAspect="1"/>
          </p:cNvSpPr>
          <p:nvPr/>
        </p:nvSpPr>
        <p:spPr>
          <a:xfrm>
            <a:off x="7357902" y="3361507"/>
            <a:ext cx="138470" cy="138470"/>
          </a:xfrm>
          <a:prstGeom prst="ellipse">
            <a:avLst/>
          </a:prstGeom>
          <a:solidFill>
            <a:srgbClr val="92D050"/>
          </a:solidFill>
          <a:ln>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53" name="Oval 52">
            <a:extLst>
              <a:ext uri="{FF2B5EF4-FFF2-40B4-BE49-F238E27FC236}">
                <a16:creationId xmlns:a16="http://schemas.microsoft.com/office/drawing/2014/main" id="{70180A55-C79F-4BF9-B93E-9D1EEE560CE6}"/>
              </a:ext>
            </a:extLst>
          </p:cNvPr>
          <p:cNvSpPr>
            <a:spLocks noChangeAspect="1"/>
          </p:cNvSpPr>
          <p:nvPr/>
        </p:nvSpPr>
        <p:spPr>
          <a:xfrm>
            <a:off x="10020170" y="3352542"/>
            <a:ext cx="138470" cy="138470"/>
          </a:xfrm>
          <a:prstGeom prst="ellipse">
            <a:avLst/>
          </a:prstGeom>
          <a:solidFill>
            <a:srgbClr val="92D050"/>
          </a:solidFill>
          <a:ln>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54" name="Oval 53">
            <a:extLst>
              <a:ext uri="{FF2B5EF4-FFF2-40B4-BE49-F238E27FC236}">
                <a16:creationId xmlns:a16="http://schemas.microsoft.com/office/drawing/2014/main" id="{B93068A5-4687-4A97-BCF6-88C0C5B5D559}"/>
              </a:ext>
            </a:extLst>
          </p:cNvPr>
          <p:cNvSpPr>
            <a:spLocks noChangeAspect="1"/>
          </p:cNvSpPr>
          <p:nvPr/>
        </p:nvSpPr>
        <p:spPr>
          <a:xfrm>
            <a:off x="6026768" y="3361507"/>
            <a:ext cx="138470" cy="138470"/>
          </a:xfrm>
          <a:prstGeom prst="ellipse">
            <a:avLst/>
          </a:prstGeom>
          <a:solidFill>
            <a:srgbClr val="0C5832"/>
          </a:solidFill>
          <a:ln>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55" name="Oval 54">
            <a:extLst>
              <a:ext uri="{FF2B5EF4-FFF2-40B4-BE49-F238E27FC236}">
                <a16:creationId xmlns:a16="http://schemas.microsoft.com/office/drawing/2014/main" id="{A91D8A59-D571-4F9A-8626-60359F3915AC}"/>
              </a:ext>
            </a:extLst>
          </p:cNvPr>
          <p:cNvSpPr>
            <a:spLocks noChangeAspect="1"/>
          </p:cNvSpPr>
          <p:nvPr/>
        </p:nvSpPr>
        <p:spPr>
          <a:xfrm>
            <a:off x="8689036" y="3352542"/>
            <a:ext cx="138470" cy="138470"/>
          </a:xfrm>
          <a:prstGeom prst="ellipse">
            <a:avLst/>
          </a:prstGeom>
          <a:solidFill>
            <a:srgbClr val="92D050"/>
          </a:solidFill>
          <a:ln>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a:latin typeface="+mj-lt"/>
            </a:endParaRPr>
          </a:p>
        </p:txBody>
      </p:sp>
      <p:sp>
        <p:nvSpPr>
          <p:cNvPr id="56" name="Oval 55">
            <a:extLst>
              <a:ext uri="{FF2B5EF4-FFF2-40B4-BE49-F238E27FC236}">
                <a16:creationId xmlns:a16="http://schemas.microsoft.com/office/drawing/2014/main" id="{53DDAAF0-7FFE-47D3-B830-88E33AB6C37D}"/>
              </a:ext>
            </a:extLst>
          </p:cNvPr>
          <p:cNvSpPr>
            <a:spLocks noChangeAspect="1"/>
          </p:cNvSpPr>
          <p:nvPr/>
        </p:nvSpPr>
        <p:spPr>
          <a:xfrm>
            <a:off x="1794535" y="3111791"/>
            <a:ext cx="616132" cy="616130"/>
          </a:xfrm>
          <a:prstGeom prst="ellipse">
            <a:avLst/>
          </a:prstGeom>
          <a:solidFill>
            <a:schemeClr val="bg1"/>
          </a:solidFill>
          <a:ln w="19050">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solidFill>
                  <a:srgbClr val="68594C"/>
                </a:solidFill>
                <a:latin typeface="+mj-lt"/>
              </a:rPr>
              <a:t>1962</a:t>
            </a:r>
          </a:p>
        </p:txBody>
      </p:sp>
      <p:sp>
        <p:nvSpPr>
          <p:cNvPr id="58" name="Text Placeholder 4">
            <a:extLst>
              <a:ext uri="{FF2B5EF4-FFF2-40B4-BE49-F238E27FC236}">
                <a16:creationId xmlns:a16="http://schemas.microsoft.com/office/drawing/2014/main" id="{4D8898AA-5A09-4B51-ABA1-C665F63863D5}"/>
              </a:ext>
            </a:extLst>
          </p:cNvPr>
          <p:cNvSpPr txBox="1">
            <a:spLocks/>
          </p:cNvSpPr>
          <p:nvPr/>
        </p:nvSpPr>
        <p:spPr>
          <a:xfrm>
            <a:off x="772559" y="2107121"/>
            <a:ext cx="1743318" cy="83099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5430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002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1200" b="1" dirty="0"/>
              <a:t>Elo John Urbanovsky</a:t>
            </a:r>
          </a:p>
          <a:p>
            <a:pPr>
              <a:spcBef>
                <a:spcPts val="0"/>
              </a:spcBef>
            </a:pPr>
            <a:r>
              <a:rPr lang="en-US" sz="1200" dirty="0"/>
              <a:t>Texas Tech University Texas</a:t>
            </a:r>
          </a:p>
        </p:txBody>
      </p:sp>
      <p:sp>
        <p:nvSpPr>
          <p:cNvPr id="60" name="Text Placeholder 4">
            <a:extLst>
              <a:ext uri="{FF2B5EF4-FFF2-40B4-BE49-F238E27FC236}">
                <a16:creationId xmlns:a16="http://schemas.microsoft.com/office/drawing/2014/main" id="{E74AFB90-A839-4B2A-BAD9-5D3E118E4AB9}"/>
              </a:ext>
            </a:extLst>
          </p:cNvPr>
          <p:cNvSpPr txBox="1">
            <a:spLocks/>
          </p:cNvSpPr>
          <p:nvPr/>
        </p:nvSpPr>
        <p:spPr>
          <a:xfrm>
            <a:off x="2204518" y="4122875"/>
            <a:ext cx="1499254" cy="11913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5430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002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1200" b="1" dirty="0"/>
              <a:t>Daniel L. Flaherty</a:t>
            </a:r>
          </a:p>
          <a:p>
            <a:pPr>
              <a:spcBef>
                <a:spcPts val="0"/>
              </a:spcBef>
            </a:pPr>
            <a:r>
              <a:rPr lang="en-US" sz="1200" dirty="0"/>
              <a:t>Chicago Park District, Illinois</a:t>
            </a:r>
          </a:p>
        </p:txBody>
      </p:sp>
      <p:sp>
        <p:nvSpPr>
          <p:cNvPr id="71" name="Oval 70">
            <a:extLst>
              <a:ext uri="{FF2B5EF4-FFF2-40B4-BE49-F238E27FC236}">
                <a16:creationId xmlns:a16="http://schemas.microsoft.com/office/drawing/2014/main" id="{162833B9-E73B-4FF2-A06A-5859E0C4AAB8}"/>
              </a:ext>
            </a:extLst>
          </p:cNvPr>
          <p:cNvSpPr>
            <a:spLocks noChangeAspect="1"/>
          </p:cNvSpPr>
          <p:nvPr/>
        </p:nvSpPr>
        <p:spPr>
          <a:xfrm>
            <a:off x="3020962" y="3111791"/>
            <a:ext cx="616132" cy="616130"/>
          </a:xfrm>
          <a:prstGeom prst="ellipse">
            <a:avLst/>
          </a:prstGeom>
          <a:solidFill>
            <a:schemeClr val="bg1"/>
          </a:solidFill>
          <a:ln w="19050">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solidFill>
                  <a:srgbClr val="68594C"/>
                </a:solidFill>
                <a:latin typeface="+mj-lt"/>
              </a:rPr>
              <a:t>1965</a:t>
            </a:r>
          </a:p>
        </p:txBody>
      </p:sp>
      <p:sp>
        <p:nvSpPr>
          <p:cNvPr id="61" name="Oval 60">
            <a:extLst>
              <a:ext uri="{FF2B5EF4-FFF2-40B4-BE49-F238E27FC236}">
                <a16:creationId xmlns:a16="http://schemas.microsoft.com/office/drawing/2014/main" id="{8DCDADFB-C52A-4421-A15F-B54CB602CDB6}"/>
              </a:ext>
            </a:extLst>
          </p:cNvPr>
          <p:cNvSpPr>
            <a:spLocks noChangeAspect="1"/>
          </p:cNvSpPr>
          <p:nvPr/>
        </p:nvSpPr>
        <p:spPr>
          <a:xfrm>
            <a:off x="2459527" y="3111791"/>
            <a:ext cx="616132" cy="616130"/>
          </a:xfrm>
          <a:prstGeom prst="ellipse">
            <a:avLst/>
          </a:prstGeom>
          <a:solidFill>
            <a:srgbClr val="92D050"/>
          </a:solidFill>
          <a:ln w="19050">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latin typeface="+mj-lt"/>
              </a:rPr>
              <a:t>1964</a:t>
            </a:r>
          </a:p>
        </p:txBody>
      </p:sp>
      <p:cxnSp>
        <p:nvCxnSpPr>
          <p:cNvPr id="65" name="Straight Connector 64">
            <a:extLst>
              <a:ext uri="{FF2B5EF4-FFF2-40B4-BE49-F238E27FC236}">
                <a16:creationId xmlns:a16="http://schemas.microsoft.com/office/drawing/2014/main" id="{3BFD6A91-046B-414B-A178-EF83E5C4FFE5}"/>
              </a:ext>
            </a:extLst>
          </p:cNvPr>
          <p:cNvCxnSpPr>
            <a:cxnSpLocks/>
          </p:cNvCxnSpPr>
          <p:nvPr/>
        </p:nvCxnSpPr>
        <p:spPr>
          <a:xfrm>
            <a:off x="2767593" y="3751097"/>
            <a:ext cx="0" cy="299115"/>
          </a:xfrm>
          <a:prstGeom prst="line">
            <a:avLst/>
          </a:prstGeom>
          <a:ln>
            <a:solidFill>
              <a:srgbClr val="92D050"/>
            </a:solidFill>
          </a:ln>
          <a:effectLst>
            <a:outerShdw blurRad="190500" dist="127000" dir="2700000" algn="tl"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A91EF87-0524-4BC7-8495-5B7B637B259E}"/>
              </a:ext>
            </a:extLst>
          </p:cNvPr>
          <p:cNvCxnSpPr>
            <a:cxnSpLocks/>
          </p:cNvCxnSpPr>
          <p:nvPr/>
        </p:nvCxnSpPr>
        <p:spPr>
          <a:xfrm>
            <a:off x="3329547" y="2736101"/>
            <a:ext cx="0" cy="341600"/>
          </a:xfrm>
          <a:prstGeom prst="line">
            <a:avLst/>
          </a:prstGeom>
          <a:ln>
            <a:solidFill>
              <a:schemeClr val="bg1"/>
            </a:solidFill>
          </a:ln>
          <a:effectLst>
            <a:outerShdw blurRad="190500" dist="127000" dir="2700000" algn="tl"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sp>
        <p:nvSpPr>
          <p:cNvPr id="92" name="Oval 91">
            <a:extLst>
              <a:ext uri="{FF2B5EF4-FFF2-40B4-BE49-F238E27FC236}">
                <a16:creationId xmlns:a16="http://schemas.microsoft.com/office/drawing/2014/main" id="{E184CDF0-02D9-4290-9CA0-2746428E9814}"/>
              </a:ext>
            </a:extLst>
          </p:cNvPr>
          <p:cNvSpPr>
            <a:spLocks noChangeAspect="1"/>
          </p:cNvSpPr>
          <p:nvPr/>
        </p:nvSpPr>
        <p:spPr>
          <a:xfrm>
            <a:off x="5787934" y="3111791"/>
            <a:ext cx="616132" cy="616130"/>
          </a:xfrm>
          <a:prstGeom prst="ellipse">
            <a:avLst/>
          </a:prstGeom>
          <a:solidFill>
            <a:schemeClr val="bg1"/>
          </a:solidFill>
          <a:ln w="19050">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solidFill>
                  <a:srgbClr val="68594C"/>
                </a:solidFill>
                <a:latin typeface="+mj-lt"/>
              </a:rPr>
              <a:t>1974</a:t>
            </a:r>
          </a:p>
        </p:txBody>
      </p:sp>
      <p:sp>
        <p:nvSpPr>
          <p:cNvPr id="72" name="Text Placeholder 4">
            <a:extLst>
              <a:ext uri="{FF2B5EF4-FFF2-40B4-BE49-F238E27FC236}">
                <a16:creationId xmlns:a16="http://schemas.microsoft.com/office/drawing/2014/main" id="{572CA4DC-F111-4889-9F21-0BD7CBC0952D}"/>
              </a:ext>
            </a:extLst>
          </p:cNvPr>
          <p:cNvSpPr txBox="1">
            <a:spLocks/>
          </p:cNvSpPr>
          <p:nvPr/>
        </p:nvSpPr>
        <p:spPr>
          <a:xfrm>
            <a:off x="2658714" y="1948539"/>
            <a:ext cx="1581390" cy="83099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5430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002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1200" b="1" dirty="0"/>
              <a:t>Russell B. Tobey</a:t>
            </a:r>
          </a:p>
          <a:p>
            <a:pPr>
              <a:spcBef>
                <a:spcPts val="0"/>
              </a:spcBef>
            </a:pPr>
            <a:r>
              <a:rPr lang="en-US" sz="1200" dirty="0"/>
              <a:t>Division of Parks New Hampshire</a:t>
            </a:r>
          </a:p>
        </p:txBody>
      </p:sp>
      <p:cxnSp>
        <p:nvCxnSpPr>
          <p:cNvPr id="73" name="Straight Connector 72">
            <a:extLst>
              <a:ext uri="{FF2B5EF4-FFF2-40B4-BE49-F238E27FC236}">
                <a16:creationId xmlns:a16="http://schemas.microsoft.com/office/drawing/2014/main" id="{9330CA9F-5DD2-4AC8-B002-99DF527E0746}"/>
              </a:ext>
            </a:extLst>
          </p:cNvPr>
          <p:cNvCxnSpPr>
            <a:cxnSpLocks/>
          </p:cNvCxnSpPr>
          <p:nvPr/>
        </p:nvCxnSpPr>
        <p:spPr>
          <a:xfrm>
            <a:off x="1974671" y="2730672"/>
            <a:ext cx="91531" cy="341599"/>
          </a:xfrm>
          <a:prstGeom prst="line">
            <a:avLst/>
          </a:prstGeom>
          <a:ln>
            <a:solidFill>
              <a:schemeClr val="bg1"/>
            </a:solidFill>
          </a:ln>
          <a:effectLst>
            <a:outerShdw blurRad="190500" dist="127000" dir="2700000" algn="tl"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sp>
        <p:nvSpPr>
          <p:cNvPr id="87" name="Oval 86">
            <a:extLst>
              <a:ext uri="{FF2B5EF4-FFF2-40B4-BE49-F238E27FC236}">
                <a16:creationId xmlns:a16="http://schemas.microsoft.com/office/drawing/2014/main" id="{92F26D05-7128-45A8-9F6B-2C6DF042150F}"/>
              </a:ext>
            </a:extLst>
          </p:cNvPr>
          <p:cNvSpPr>
            <a:spLocks noChangeAspect="1"/>
          </p:cNvSpPr>
          <p:nvPr/>
        </p:nvSpPr>
        <p:spPr>
          <a:xfrm>
            <a:off x="5234292" y="3111791"/>
            <a:ext cx="616132" cy="616130"/>
          </a:xfrm>
          <a:prstGeom prst="ellipse">
            <a:avLst/>
          </a:prstGeom>
          <a:solidFill>
            <a:srgbClr val="92D050"/>
          </a:solidFill>
          <a:ln w="19050">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latin typeface="+mj-lt"/>
              </a:rPr>
              <a:t>1972</a:t>
            </a:r>
          </a:p>
        </p:txBody>
      </p:sp>
      <p:cxnSp>
        <p:nvCxnSpPr>
          <p:cNvPr id="79" name="Straight Connector 78">
            <a:extLst>
              <a:ext uri="{FF2B5EF4-FFF2-40B4-BE49-F238E27FC236}">
                <a16:creationId xmlns:a16="http://schemas.microsoft.com/office/drawing/2014/main" id="{6DDE6A36-FAAF-4E7E-A8C9-F361DF33414B}"/>
              </a:ext>
            </a:extLst>
          </p:cNvPr>
          <p:cNvCxnSpPr>
            <a:cxnSpLocks/>
          </p:cNvCxnSpPr>
          <p:nvPr/>
        </p:nvCxnSpPr>
        <p:spPr>
          <a:xfrm>
            <a:off x="4433423" y="3751097"/>
            <a:ext cx="0" cy="299115"/>
          </a:xfrm>
          <a:prstGeom prst="line">
            <a:avLst/>
          </a:prstGeom>
          <a:ln>
            <a:solidFill>
              <a:srgbClr val="92D050"/>
            </a:solidFill>
          </a:ln>
          <a:effectLst>
            <a:outerShdw blurRad="190500" dist="127000" dir="2700000" algn="tl"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4BABD5DF-FD41-4A73-AD28-BA651A8043B7}"/>
              </a:ext>
            </a:extLst>
          </p:cNvPr>
          <p:cNvSpPr>
            <a:spLocks noChangeAspect="1"/>
          </p:cNvSpPr>
          <p:nvPr/>
        </p:nvSpPr>
        <p:spPr>
          <a:xfrm>
            <a:off x="4674017" y="3111791"/>
            <a:ext cx="616132" cy="616130"/>
          </a:xfrm>
          <a:prstGeom prst="ellipse">
            <a:avLst/>
          </a:prstGeom>
          <a:solidFill>
            <a:schemeClr val="bg1"/>
          </a:solidFill>
          <a:ln w="19050">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solidFill>
                  <a:srgbClr val="68594C"/>
                </a:solidFill>
                <a:latin typeface="+mj-lt"/>
              </a:rPr>
              <a:t>1970</a:t>
            </a:r>
          </a:p>
        </p:txBody>
      </p:sp>
      <p:cxnSp>
        <p:nvCxnSpPr>
          <p:cNvPr id="83" name="Straight Connector 82">
            <a:extLst>
              <a:ext uri="{FF2B5EF4-FFF2-40B4-BE49-F238E27FC236}">
                <a16:creationId xmlns:a16="http://schemas.microsoft.com/office/drawing/2014/main" id="{F2B057E2-E206-48EC-9C0E-1DC77635D5A4}"/>
              </a:ext>
            </a:extLst>
          </p:cNvPr>
          <p:cNvCxnSpPr>
            <a:cxnSpLocks/>
          </p:cNvCxnSpPr>
          <p:nvPr/>
        </p:nvCxnSpPr>
        <p:spPr>
          <a:xfrm>
            <a:off x="4973637" y="2736101"/>
            <a:ext cx="0" cy="341600"/>
          </a:xfrm>
          <a:prstGeom prst="line">
            <a:avLst/>
          </a:prstGeom>
          <a:ln>
            <a:solidFill>
              <a:schemeClr val="bg1"/>
            </a:solidFill>
          </a:ln>
          <a:effectLst>
            <a:outerShdw blurRad="190500" dist="127000" dir="2700000" algn="tl"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sp>
        <p:nvSpPr>
          <p:cNvPr id="84" name="Text Placeholder 4">
            <a:extLst>
              <a:ext uri="{FF2B5EF4-FFF2-40B4-BE49-F238E27FC236}">
                <a16:creationId xmlns:a16="http://schemas.microsoft.com/office/drawing/2014/main" id="{24388ED9-C5EA-46E4-A66D-27860E3E56CF}"/>
              </a:ext>
            </a:extLst>
          </p:cNvPr>
          <p:cNvSpPr txBox="1">
            <a:spLocks/>
          </p:cNvSpPr>
          <p:nvPr/>
        </p:nvSpPr>
        <p:spPr>
          <a:xfrm>
            <a:off x="4143219" y="2128238"/>
            <a:ext cx="2248258" cy="6161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5430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002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1200" b="1" dirty="0"/>
              <a:t>Robert W. Ruhe</a:t>
            </a:r>
          </a:p>
          <a:p>
            <a:pPr>
              <a:spcBef>
                <a:spcPts val="0"/>
              </a:spcBef>
            </a:pPr>
            <a:r>
              <a:rPr lang="en-US" sz="1200" dirty="0"/>
              <a:t>Board of Park Commission Minneapolis, Minnesota</a:t>
            </a:r>
          </a:p>
        </p:txBody>
      </p:sp>
      <p:sp>
        <p:nvSpPr>
          <p:cNvPr id="78" name="Oval 77">
            <a:extLst>
              <a:ext uri="{FF2B5EF4-FFF2-40B4-BE49-F238E27FC236}">
                <a16:creationId xmlns:a16="http://schemas.microsoft.com/office/drawing/2014/main" id="{A34ACBBE-D414-41D5-AD60-1C07BEF81DA1}"/>
              </a:ext>
            </a:extLst>
          </p:cNvPr>
          <p:cNvSpPr>
            <a:spLocks noChangeAspect="1"/>
          </p:cNvSpPr>
          <p:nvPr/>
        </p:nvSpPr>
        <p:spPr>
          <a:xfrm>
            <a:off x="4125357" y="3111791"/>
            <a:ext cx="616132" cy="616130"/>
          </a:xfrm>
          <a:prstGeom prst="ellipse">
            <a:avLst/>
          </a:prstGeom>
          <a:solidFill>
            <a:srgbClr val="92D050"/>
          </a:solidFill>
          <a:ln w="19050">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latin typeface="+mj-lt"/>
              </a:rPr>
              <a:t>1969</a:t>
            </a:r>
          </a:p>
        </p:txBody>
      </p:sp>
      <p:sp>
        <p:nvSpPr>
          <p:cNvPr id="85" name="Text Placeholder 4">
            <a:extLst>
              <a:ext uri="{FF2B5EF4-FFF2-40B4-BE49-F238E27FC236}">
                <a16:creationId xmlns:a16="http://schemas.microsoft.com/office/drawing/2014/main" id="{347B401A-3EC7-4AEE-8743-E058DFDE0BC0}"/>
              </a:ext>
            </a:extLst>
          </p:cNvPr>
          <p:cNvSpPr txBox="1">
            <a:spLocks/>
          </p:cNvSpPr>
          <p:nvPr/>
        </p:nvSpPr>
        <p:spPr>
          <a:xfrm>
            <a:off x="5274922" y="4122875"/>
            <a:ext cx="1624298" cy="11913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5430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002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1200" b="1" dirty="0"/>
              <a:t>William Penn Mott</a:t>
            </a:r>
          </a:p>
          <a:p>
            <a:pPr>
              <a:spcBef>
                <a:spcPts val="0"/>
              </a:spcBef>
            </a:pPr>
            <a:r>
              <a:rPr lang="en-US" sz="1200" dirty="0"/>
              <a:t>California State Parks &amp; National Park Service</a:t>
            </a:r>
          </a:p>
        </p:txBody>
      </p:sp>
      <p:cxnSp>
        <p:nvCxnSpPr>
          <p:cNvPr id="86" name="Straight Connector 85">
            <a:extLst>
              <a:ext uri="{FF2B5EF4-FFF2-40B4-BE49-F238E27FC236}">
                <a16:creationId xmlns:a16="http://schemas.microsoft.com/office/drawing/2014/main" id="{81CFEEF1-5568-4F61-AD49-759498652ED7}"/>
              </a:ext>
            </a:extLst>
          </p:cNvPr>
          <p:cNvCxnSpPr>
            <a:cxnSpLocks/>
          </p:cNvCxnSpPr>
          <p:nvPr/>
        </p:nvCxnSpPr>
        <p:spPr>
          <a:xfrm>
            <a:off x="5542358" y="3751097"/>
            <a:ext cx="0" cy="299115"/>
          </a:xfrm>
          <a:prstGeom prst="line">
            <a:avLst/>
          </a:prstGeom>
          <a:ln>
            <a:solidFill>
              <a:srgbClr val="92D050"/>
            </a:solidFill>
          </a:ln>
          <a:effectLst>
            <a:outerShdw blurRad="190500" dist="127000" dir="2700000" algn="tl"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sp>
        <p:nvSpPr>
          <p:cNvPr id="94" name="Text Placeholder 4">
            <a:extLst>
              <a:ext uri="{FF2B5EF4-FFF2-40B4-BE49-F238E27FC236}">
                <a16:creationId xmlns:a16="http://schemas.microsoft.com/office/drawing/2014/main" id="{CADF0AE9-19AE-41B6-84F2-051CD0E50693}"/>
              </a:ext>
            </a:extLst>
          </p:cNvPr>
          <p:cNvSpPr txBox="1">
            <a:spLocks/>
          </p:cNvSpPr>
          <p:nvPr/>
        </p:nvSpPr>
        <p:spPr>
          <a:xfrm>
            <a:off x="6174991" y="1948539"/>
            <a:ext cx="1581382" cy="61612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5430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002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1200" b="1" dirty="0"/>
              <a:t>Rhodell Owens</a:t>
            </a:r>
          </a:p>
          <a:p>
            <a:pPr>
              <a:spcBef>
                <a:spcPts val="0"/>
              </a:spcBef>
            </a:pPr>
            <a:r>
              <a:rPr lang="en-US" sz="1200" dirty="0"/>
              <a:t>Peoria Park District Illinois</a:t>
            </a:r>
          </a:p>
        </p:txBody>
      </p:sp>
      <p:cxnSp>
        <p:nvCxnSpPr>
          <p:cNvPr id="95" name="Straight Connector 94">
            <a:extLst>
              <a:ext uri="{FF2B5EF4-FFF2-40B4-BE49-F238E27FC236}">
                <a16:creationId xmlns:a16="http://schemas.microsoft.com/office/drawing/2014/main" id="{4EFC6AB2-4DDF-41A4-AF7D-84326068D210}"/>
              </a:ext>
            </a:extLst>
          </p:cNvPr>
          <p:cNvCxnSpPr>
            <a:cxnSpLocks/>
          </p:cNvCxnSpPr>
          <p:nvPr/>
        </p:nvCxnSpPr>
        <p:spPr>
          <a:xfrm flipH="1">
            <a:off x="6209716" y="2564668"/>
            <a:ext cx="136011" cy="507603"/>
          </a:xfrm>
          <a:prstGeom prst="line">
            <a:avLst/>
          </a:prstGeom>
          <a:ln>
            <a:solidFill>
              <a:schemeClr val="bg1"/>
            </a:solidFill>
          </a:ln>
          <a:effectLst>
            <a:outerShdw blurRad="190500" dist="127000" dir="2700000" algn="tl"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sp>
        <p:nvSpPr>
          <p:cNvPr id="96" name="Oval 95">
            <a:extLst>
              <a:ext uri="{FF2B5EF4-FFF2-40B4-BE49-F238E27FC236}">
                <a16:creationId xmlns:a16="http://schemas.microsoft.com/office/drawing/2014/main" id="{DFF7CD53-53B8-4CDD-B2BB-649A71FC1758}"/>
              </a:ext>
            </a:extLst>
          </p:cNvPr>
          <p:cNvSpPr>
            <a:spLocks noChangeAspect="1"/>
          </p:cNvSpPr>
          <p:nvPr/>
        </p:nvSpPr>
        <p:spPr>
          <a:xfrm>
            <a:off x="7455615" y="3111791"/>
            <a:ext cx="616132" cy="616130"/>
          </a:xfrm>
          <a:prstGeom prst="ellipse">
            <a:avLst/>
          </a:prstGeom>
          <a:solidFill>
            <a:srgbClr val="92D050"/>
          </a:solidFill>
          <a:ln w="19050">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latin typeface="+mj-lt"/>
              </a:rPr>
              <a:t>1979</a:t>
            </a:r>
          </a:p>
        </p:txBody>
      </p:sp>
      <p:sp>
        <p:nvSpPr>
          <p:cNvPr id="97" name="Text Placeholder 4">
            <a:extLst>
              <a:ext uri="{FF2B5EF4-FFF2-40B4-BE49-F238E27FC236}">
                <a16:creationId xmlns:a16="http://schemas.microsoft.com/office/drawing/2014/main" id="{673D91F9-B83C-40AE-A1B8-EC6C5068B9EB}"/>
              </a:ext>
            </a:extLst>
          </p:cNvPr>
          <p:cNvSpPr txBox="1">
            <a:spLocks/>
          </p:cNvSpPr>
          <p:nvPr/>
        </p:nvSpPr>
        <p:spPr>
          <a:xfrm>
            <a:off x="7519878" y="4122876"/>
            <a:ext cx="2054933" cy="77664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5430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002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1200" b="1" dirty="0"/>
              <a:t>Max D. Ramsey</a:t>
            </a:r>
          </a:p>
          <a:p>
            <a:pPr>
              <a:spcBef>
                <a:spcPts val="0"/>
              </a:spcBef>
            </a:pPr>
            <a:r>
              <a:rPr lang="en-US" sz="1200" dirty="0"/>
              <a:t>Cultural Resources &amp; Recreation, Tennessee Valley Authority, Tennessee</a:t>
            </a:r>
          </a:p>
        </p:txBody>
      </p:sp>
      <p:cxnSp>
        <p:nvCxnSpPr>
          <p:cNvPr id="98" name="Straight Connector 97">
            <a:extLst>
              <a:ext uri="{FF2B5EF4-FFF2-40B4-BE49-F238E27FC236}">
                <a16:creationId xmlns:a16="http://schemas.microsoft.com/office/drawing/2014/main" id="{13530725-7939-4FDD-BE36-6C78821D1E02}"/>
              </a:ext>
            </a:extLst>
          </p:cNvPr>
          <p:cNvCxnSpPr>
            <a:cxnSpLocks/>
          </p:cNvCxnSpPr>
          <p:nvPr/>
        </p:nvCxnSpPr>
        <p:spPr>
          <a:xfrm>
            <a:off x="7763681" y="3751097"/>
            <a:ext cx="0" cy="299115"/>
          </a:xfrm>
          <a:prstGeom prst="line">
            <a:avLst/>
          </a:prstGeom>
          <a:ln>
            <a:solidFill>
              <a:srgbClr val="92D050"/>
            </a:solidFill>
          </a:ln>
          <a:effectLst>
            <a:outerShdw blurRad="190500" dist="127000" dir="2700000" algn="tl"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sp>
        <p:nvSpPr>
          <p:cNvPr id="99" name="Oval 98">
            <a:extLst>
              <a:ext uri="{FF2B5EF4-FFF2-40B4-BE49-F238E27FC236}">
                <a16:creationId xmlns:a16="http://schemas.microsoft.com/office/drawing/2014/main" id="{A7007922-D869-4760-96CA-D9C68A330414}"/>
              </a:ext>
            </a:extLst>
          </p:cNvPr>
          <p:cNvSpPr>
            <a:spLocks noChangeAspect="1"/>
          </p:cNvSpPr>
          <p:nvPr/>
        </p:nvSpPr>
        <p:spPr>
          <a:xfrm>
            <a:off x="8121156" y="3111791"/>
            <a:ext cx="616132" cy="616130"/>
          </a:xfrm>
          <a:prstGeom prst="ellipse">
            <a:avLst/>
          </a:prstGeom>
          <a:solidFill>
            <a:schemeClr val="bg1"/>
          </a:solidFill>
          <a:ln w="19050">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solidFill>
                  <a:srgbClr val="68594C"/>
                </a:solidFill>
                <a:latin typeface="+mj-lt"/>
              </a:rPr>
              <a:t>1981</a:t>
            </a:r>
          </a:p>
        </p:txBody>
      </p:sp>
      <p:cxnSp>
        <p:nvCxnSpPr>
          <p:cNvPr id="100" name="Straight Connector 99">
            <a:extLst>
              <a:ext uri="{FF2B5EF4-FFF2-40B4-BE49-F238E27FC236}">
                <a16:creationId xmlns:a16="http://schemas.microsoft.com/office/drawing/2014/main" id="{2E7EE9D9-1CA3-480D-BA44-2B468BF3F907}"/>
              </a:ext>
            </a:extLst>
          </p:cNvPr>
          <p:cNvCxnSpPr>
            <a:cxnSpLocks/>
          </p:cNvCxnSpPr>
          <p:nvPr/>
        </p:nvCxnSpPr>
        <p:spPr>
          <a:xfrm>
            <a:off x="8402846" y="2564668"/>
            <a:ext cx="0" cy="513033"/>
          </a:xfrm>
          <a:prstGeom prst="line">
            <a:avLst/>
          </a:prstGeom>
          <a:ln>
            <a:solidFill>
              <a:schemeClr val="bg1"/>
            </a:solidFill>
          </a:ln>
          <a:effectLst>
            <a:outerShdw blurRad="190500" dist="127000" dir="2700000" algn="tl"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sp>
        <p:nvSpPr>
          <p:cNvPr id="101" name="Text Placeholder 4">
            <a:extLst>
              <a:ext uri="{FF2B5EF4-FFF2-40B4-BE49-F238E27FC236}">
                <a16:creationId xmlns:a16="http://schemas.microsoft.com/office/drawing/2014/main" id="{7D587CDE-2020-4445-9EB6-EF361A6A674E}"/>
              </a:ext>
            </a:extLst>
          </p:cNvPr>
          <p:cNvSpPr txBox="1">
            <a:spLocks/>
          </p:cNvSpPr>
          <p:nvPr/>
        </p:nvSpPr>
        <p:spPr>
          <a:xfrm>
            <a:off x="7818304" y="1948540"/>
            <a:ext cx="1756506" cy="61612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5430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002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1200" b="1" dirty="0"/>
              <a:t>Frank Vaydik</a:t>
            </a:r>
          </a:p>
          <a:p>
            <a:pPr>
              <a:spcBef>
                <a:spcPts val="0"/>
              </a:spcBef>
            </a:pPr>
            <a:r>
              <a:rPr lang="en-US" sz="1200" dirty="0"/>
              <a:t>City of Kansas City Missouri</a:t>
            </a:r>
          </a:p>
        </p:txBody>
      </p:sp>
      <p:sp>
        <p:nvSpPr>
          <p:cNvPr id="102" name="Oval 101">
            <a:extLst>
              <a:ext uri="{FF2B5EF4-FFF2-40B4-BE49-F238E27FC236}">
                <a16:creationId xmlns:a16="http://schemas.microsoft.com/office/drawing/2014/main" id="{15E64B3E-350E-4CB5-A7AE-F035E140D406}"/>
              </a:ext>
            </a:extLst>
          </p:cNvPr>
          <p:cNvSpPr>
            <a:spLocks noChangeAspect="1"/>
          </p:cNvSpPr>
          <p:nvPr/>
        </p:nvSpPr>
        <p:spPr>
          <a:xfrm>
            <a:off x="10454251" y="3111791"/>
            <a:ext cx="616132" cy="616130"/>
          </a:xfrm>
          <a:prstGeom prst="ellipse">
            <a:avLst/>
          </a:prstGeom>
          <a:solidFill>
            <a:srgbClr val="92D050"/>
          </a:solidFill>
          <a:ln w="19050">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latin typeface="+mj-lt"/>
              </a:rPr>
              <a:t>1988</a:t>
            </a:r>
          </a:p>
        </p:txBody>
      </p:sp>
      <p:sp>
        <p:nvSpPr>
          <p:cNvPr id="103" name="Text Placeholder 4">
            <a:extLst>
              <a:ext uri="{FF2B5EF4-FFF2-40B4-BE49-F238E27FC236}">
                <a16:creationId xmlns:a16="http://schemas.microsoft.com/office/drawing/2014/main" id="{C88C1FEE-03EB-4F91-9226-134F5DEDC209}"/>
              </a:ext>
            </a:extLst>
          </p:cNvPr>
          <p:cNvSpPr txBox="1">
            <a:spLocks/>
          </p:cNvSpPr>
          <p:nvPr/>
        </p:nvSpPr>
        <p:spPr>
          <a:xfrm>
            <a:off x="9918765" y="4122875"/>
            <a:ext cx="1689998" cy="11913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5430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002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1200" b="1" dirty="0"/>
              <a:t>William R. Bird</a:t>
            </a:r>
          </a:p>
          <a:p>
            <a:pPr>
              <a:spcBef>
                <a:spcPts val="0"/>
              </a:spcBef>
            </a:pPr>
            <a:r>
              <a:rPr lang="en-US" sz="1200" dirty="0"/>
              <a:t>Metropolitan Dade County Parks &amp; Recreation, Florida</a:t>
            </a:r>
          </a:p>
        </p:txBody>
      </p:sp>
      <p:cxnSp>
        <p:nvCxnSpPr>
          <p:cNvPr id="104" name="Straight Connector 103">
            <a:extLst>
              <a:ext uri="{FF2B5EF4-FFF2-40B4-BE49-F238E27FC236}">
                <a16:creationId xmlns:a16="http://schemas.microsoft.com/office/drawing/2014/main" id="{C25856B7-2464-49FE-B330-EABB09291D50}"/>
              </a:ext>
            </a:extLst>
          </p:cNvPr>
          <p:cNvCxnSpPr>
            <a:cxnSpLocks/>
          </p:cNvCxnSpPr>
          <p:nvPr/>
        </p:nvCxnSpPr>
        <p:spPr>
          <a:xfrm>
            <a:off x="10762317" y="3751097"/>
            <a:ext cx="0" cy="299115"/>
          </a:xfrm>
          <a:prstGeom prst="line">
            <a:avLst/>
          </a:prstGeom>
          <a:ln>
            <a:solidFill>
              <a:srgbClr val="92D050"/>
            </a:solidFill>
          </a:ln>
          <a:effectLst>
            <a:outerShdw blurRad="190500" dist="127000" dir="2700000" algn="tl"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sp>
        <p:nvSpPr>
          <p:cNvPr id="105" name="Title 3">
            <a:extLst>
              <a:ext uri="{FF2B5EF4-FFF2-40B4-BE49-F238E27FC236}">
                <a16:creationId xmlns:a16="http://schemas.microsoft.com/office/drawing/2014/main" id="{33560798-8DC6-4D68-8707-51B260425520}"/>
              </a:ext>
            </a:extLst>
          </p:cNvPr>
          <p:cNvSpPr>
            <a:spLocks noGrp="1"/>
          </p:cNvSpPr>
          <p:nvPr>
            <p:ph type="title"/>
          </p:nvPr>
        </p:nvSpPr>
        <p:spPr>
          <a:xfrm>
            <a:off x="585555" y="556042"/>
            <a:ext cx="7098922" cy="830997"/>
          </a:xfrm>
        </p:spPr>
        <p:txBody>
          <a:bodyPr anchor="t"/>
          <a:lstStyle/>
          <a:p>
            <a:r>
              <a:rPr lang="en-US" sz="3600" dirty="0"/>
              <a:t>HIGHLIGHTED RECIPIENTS</a:t>
            </a:r>
            <a:br>
              <a:rPr lang="en-US" dirty="0"/>
            </a:br>
            <a:r>
              <a:rPr lang="en-US" sz="2800" dirty="0">
                <a:solidFill>
                  <a:srgbClr val="92D050"/>
                </a:solidFill>
                <a:latin typeface="+mn-lt"/>
              </a:rPr>
              <a:t>1959 – 1990</a:t>
            </a:r>
            <a:endParaRPr lang="en-US" dirty="0">
              <a:solidFill>
                <a:srgbClr val="92D050"/>
              </a:solidFill>
              <a:latin typeface="+mn-lt"/>
            </a:endParaRPr>
          </a:p>
        </p:txBody>
      </p:sp>
      <p:sp>
        <p:nvSpPr>
          <p:cNvPr id="57" name="Rectangle 2">
            <a:extLst>
              <a:ext uri="{FF2B5EF4-FFF2-40B4-BE49-F238E27FC236}">
                <a16:creationId xmlns:a16="http://schemas.microsoft.com/office/drawing/2014/main" id="{FE3B7F08-1BB1-4887-A7E2-2D6B3AD20FD1}"/>
              </a:ext>
            </a:extLst>
          </p:cNvPr>
          <p:cNvSpPr/>
          <p:nvPr/>
        </p:nvSpPr>
        <p:spPr>
          <a:xfrm rot="13500000">
            <a:off x="11594005" y="3316135"/>
            <a:ext cx="225730" cy="225730"/>
          </a:xfrm>
          <a:custGeom>
            <a:avLst/>
            <a:gdLst>
              <a:gd name="connsiteX0" fmla="*/ 0 w 852676"/>
              <a:gd name="connsiteY0" fmla="*/ 0 h 852676"/>
              <a:gd name="connsiteX1" fmla="*/ 852676 w 852676"/>
              <a:gd name="connsiteY1" fmla="*/ 0 h 852676"/>
              <a:gd name="connsiteX2" fmla="*/ 852676 w 852676"/>
              <a:gd name="connsiteY2" fmla="*/ 852676 h 852676"/>
              <a:gd name="connsiteX3" fmla="*/ 0 w 852676"/>
              <a:gd name="connsiteY3" fmla="*/ 852676 h 852676"/>
              <a:gd name="connsiteX4" fmla="*/ 0 w 852676"/>
              <a:gd name="connsiteY4" fmla="*/ 0 h 852676"/>
              <a:gd name="connsiteX0" fmla="*/ 852676 w 944116"/>
              <a:gd name="connsiteY0" fmla="*/ 0 h 852676"/>
              <a:gd name="connsiteX1" fmla="*/ 852676 w 944116"/>
              <a:gd name="connsiteY1" fmla="*/ 852676 h 852676"/>
              <a:gd name="connsiteX2" fmla="*/ 0 w 944116"/>
              <a:gd name="connsiteY2" fmla="*/ 852676 h 852676"/>
              <a:gd name="connsiteX3" fmla="*/ 0 w 944116"/>
              <a:gd name="connsiteY3" fmla="*/ 0 h 852676"/>
              <a:gd name="connsiteX4" fmla="*/ 944116 w 944116"/>
              <a:gd name="connsiteY4" fmla="*/ 91440 h 852676"/>
              <a:gd name="connsiteX0" fmla="*/ 852676 w 852676"/>
              <a:gd name="connsiteY0" fmla="*/ 225083 h 1077759"/>
              <a:gd name="connsiteX1" fmla="*/ 852676 w 852676"/>
              <a:gd name="connsiteY1" fmla="*/ 1077759 h 1077759"/>
              <a:gd name="connsiteX2" fmla="*/ 0 w 852676"/>
              <a:gd name="connsiteY2" fmla="*/ 1077759 h 1077759"/>
              <a:gd name="connsiteX3" fmla="*/ 0 w 852676"/>
              <a:gd name="connsiteY3" fmla="*/ 225083 h 1077759"/>
              <a:gd name="connsiteX4" fmla="*/ 530877 w 852676"/>
              <a:gd name="connsiteY4" fmla="*/ 0 h 1077759"/>
              <a:gd name="connsiteX0" fmla="*/ 852676 w 852676"/>
              <a:gd name="connsiteY0" fmla="*/ 0 h 852676"/>
              <a:gd name="connsiteX1" fmla="*/ 852676 w 852676"/>
              <a:gd name="connsiteY1" fmla="*/ 852676 h 852676"/>
              <a:gd name="connsiteX2" fmla="*/ 0 w 852676"/>
              <a:gd name="connsiteY2" fmla="*/ 852676 h 852676"/>
              <a:gd name="connsiteX3" fmla="*/ 0 w 852676"/>
              <a:gd name="connsiteY3" fmla="*/ 0 h 852676"/>
              <a:gd name="connsiteX0" fmla="*/ 852676 w 852676"/>
              <a:gd name="connsiteY0" fmla="*/ 852676 h 852676"/>
              <a:gd name="connsiteX1" fmla="*/ 0 w 852676"/>
              <a:gd name="connsiteY1" fmla="*/ 852676 h 852676"/>
              <a:gd name="connsiteX2" fmla="*/ 0 w 852676"/>
              <a:gd name="connsiteY2" fmla="*/ 0 h 852676"/>
            </a:gdLst>
            <a:ahLst/>
            <a:cxnLst>
              <a:cxn ang="0">
                <a:pos x="connsiteX0" y="connsiteY0"/>
              </a:cxn>
              <a:cxn ang="0">
                <a:pos x="connsiteX1" y="connsiteY1"/>
              </a:cxn>
              <a:cxn ang="0">
                <a:pos x="connsiteX2" y="connsiteY2"/>
              </a:cxn>
            </a:cxnLst>
            <a:rect l="l" t="t" r="r" b="b"/>
            <a:pathLst>
              <a:path w="852676" h="852676">
                <a:moveTo>
                  <a:pt x="852676" y="852676"/>
                </a:moveTo>
                <a:lnTo>
                  <a:pt x="0" y="852676"/>
                </a:lnTo>
                <a:lnTo>
                  <a:pt x="0" y="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76607826"/>
      </p:ext>
    </p:extLst>
  </p:cSld>
  <p:clrMapOvr>
    <a:masterClrMapping/>
  </p:clrMapOvr>
  <p:transition spd="slow" advClick="0" advTm="19000">
    <p:push/>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4">
      <a:majorFont>
        <a:latin typeface="Arial Black"/>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F515F053915A84A8F738A9E2221FD62" ma:contentTypeVersion="18" ma:contentTypeDescription="Create a new document." ma:contentTypeScope="" ma:versionID="3696f37187165c68b53d00b133385778">
  <xsd:schema xmlns:xsd="http://www.w3.org/2001/XMLSchema" xmlns:xs="http://www.w3.org/2001/XMLSchema" xmlns:p="http://schemas.microsoft.com/office/2006/metadata/properties" xmlns:ns2="832d5ba1-2603-4961-a437-1321e9695247" xmlns:ns3="21d628a9-d042-4393-88fd-65428dcebf2d" targetNamespace="http://schemas.microsoft.com/office/2006/metadata/properties" ma:root="true" ma:fieldsID="1db1ebc5933ca8d4ae519f296fd073e9" ns2:_="" ns3:_="">
    <xsd:import namespace="832d5ba1-2603-4961-a437-1321e9695247"/>
    <xsd:import namespace="21d628a9-d042-4393-88fd-65428dcebf2d"/>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2d5ba1-2603-4961-a437-1321e9695247"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1d628a9-d042-4393-88fd-65428dcebf2d"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file>

<file path=customXml/itemProps1.xml><?xml version="1.0" encoding="utf-8"?>
<ds:datastoreItem xmlns:ds="http://schemas.openxmlformats.org/officeDocument/2006/customXml" ds:itemID="{C91D1F30-48BB-4C04-B0BC-A12D4391E76E}">
  <ds:schemaRefs>
    <ds:schemaRef ds:uri="http://schemas.microsoft.com/sharepoint/v3/contenttype/forms"/>
  </ds:schemaRefs>
</ds:datastoreItem>
</file>

<file path=customXml/itemProps2.xml><?xml version="1.0" encoding="utf-8"?>
<ds:datastoreItem xmlns:ds="http://schemas.openxmlformats.org/officeDocument/2006/customXml" ds:itemID="{3615AE37-3D29-46EA-A60A-2271A00AB7B2}">
  <ds:schemaRefs>
    <ds:schemaRef ds:uri="http://schemas.microsoft.com/office/2006/documentManagement/types"/>
    <ds:schemaRef ds:uri="21d628a9-d042-4393-88fd-65428dcebf2d"/>
    <ds:schemaRef ds:uri="http://purl.org/dc/terms/"/>
    <ds:schemaRef ds:uri="http://schemas.openxmlformats.org/package/2006/metadata/core-properties"/>
    <ds:schemaRef ds:uri="http://purl.org/dc/dcmitype/"/>
    <ds:schemaRef ds:uri="http://schemas.microsoft.com/office/infopath/2007/PartnerControls"/>
    <ds:schemaRef ds:uri="832d5ba1-2603-4961-a437-1321e9695247"/>
    <ds:schemaRef ds:uri="http://purl.org/dc/elements/1.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1CFBCE03-5063-4C5B-B7F2-A95DFAEF4F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2d5ba1-2603-4961-a437-1321e9695247"/>
    <ds:schemaRef ds:uri="21d628a9-d042-4393-88fd-65428dcebf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6F2A59F7-B0B8-4E43-B547-9077B362FA96}">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Office Theme</Template>
  <TotalTime>3018</TotalTime>
  <Words>907</Words>
  <Application>Microsoft Office PowerPoint</Application>
  <PresentationFormat>Widescreen</PresentationFormat>
  <Paragraphs>221</Paragraphs>
  <Slides>16</Slides>
  <Notes>0</Notes>
  <HiddenSlides>0</HiddenSlides>
  <MMClips>1</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VISITED THE GREAT SMOKEY MOUNTAINS NATIONAL PARK? </vt:lpstr>
      <vt:lpstr>VISITED A STATE PARK IN IOWA? </vt:lpstr>
      <vt:lpstr>VISITED BAXTER STATE PARK IN MAINE?</vt:lpstr>
      <vt:lpstr>VISITED THE CHILDREN’S ZOO IN LINCOLN PARK?</vt:lpstr>
      <vt:lpstr>VISITED ONE OF OUR NATIONAL PARKS?</vt:lpstr>
      <vt:lpstr>RIDDEN ON A BIKE TRAIL IN MINNEAPOLIS?</vt:lpstr>
      <vt:lpstr>HISTORY Cornelius Amory Pugsley</vt:lpstr>
      <vt:lpstr>HIGHLIGHTED RECIPIENTS 1928 – 1958</vt:lpstr>
      <vt:lpstr>HIGHLIGHTED RECIPIENTS 1959 – 1990</vt:lpstr>
      <vt:lpstr>HIGHLIGHTED RECIPIENTS 1990 – 2002</vt:lpstr>
      <vt:lpstr>HIGHLIGHTED RECIPIENTS 2003 – 2016</vt:lpstr>
      <vt:lpstr>1995 CHARLES R. JORDAN Director, City of Portland, Oregon  Considered the leading evangelist in parks and recreation, Charles started his career in Palm Springs, California. The majority of his career was spent in Portland, Oregon, where he was appointed the city’s first African American commissioner. There he served as the as Police, Parks and Fire Commissioners. He grew Portland’s system from 184 parks to 225 parks and natural areas. A powerful speaker, Charles staunchly promoted his parks &amp; recreation “business” as “crime prevention.” He served on the President’s Commission on American Outdoors and as Chair of the Conservation Fund.  </vt:lpstr>
      <vt:lpstr>2003 ROBERT G. STANTON Director, National Park Service, 1997-2001, Washington, D.C.  Appointed Director of the National Park Service in 1997.  His first exposure to the NPS was at Grand Teton National Park as an intern. First NPS Director to be confirmed by the Senate. It was said "through his 34-year career with NPS he distinguished himself with leadership, commitment, and dedication."  </vt:lpstr>
      <vt:lpstr>1998 &amp; 2007 FRAN P. MAINELLA Director, Florida State Parks; Director, National Park Service A two-time recipient, Fran received her first Pugsley for her work while Florida’s State Park Director. During her tenure, Florida State Parks became a model for its volunteer &amp; partnership programs. She was appointed the 16th and first female National Park Service Director in 2001. Partnerships continued to be her emphasis, mandating civic engagement and public involvement in director’s order 75A. She created a multi-state national park; Great Sand Dunes National Park; the Lewis &amp; Clark National Historic Park; the memorial for United Flight 93; and the preservation of 9,000 Texas acres of long-leaf pine forests.  </vt:lpstr>
      <vt:lpstr>THANKS TO OUR SPONSORS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McGinnis, Zachary</dc:creator>
  <cp:lastModifiedBy>McGinnis, Zachary</cp:lastModifiedBy>
  <cp:revision>240</cp:revision>
  <dcterms:created xsi:type="dcterms:W3CDTF">2017-08-29T13:53:48Z</dcterms:created>
  <dcterms:modified xsi:type="dcterms:W3CDTF">2021-02-03T00:57:21Z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0x0101005F515F053915A84A8F738A9E2221FD62</vt:lpwstr>
  </property>
</Properties>
</file>